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296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5" r:id="rId11"/>
    <p:sldId id="292" r:id="rId12"/>
    <p:sldId id="293" r:id="rId13"/>
    <p:sldId id="294" r:id="rId14"/>
  </p:sldIdLst>
  <p:sldSz cx="9144000" cy="5143500" type="screen16x9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6pPr>
    <a:lvl7pPr marL="27432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7pPr>
    <a:lvl8pPr marL="32004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8pPr>
    <a:lvl9pPr marL="36576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FFFF"/>
    <a:srgbClr val="FFFFCC"/>
    <a:srgbClr val="FFCC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4150" autoAdjust="0"/>
  </p:normalViewPr>
  <p:slideViewPr>
    <p:cSldViewPr snapToGrid="0">
      <p:cViewPr varScale="1">
        <p:scale>
          <a:sx n="117" d="100"/>
          <a:sy n="117" d="100"/>
        </p:scale>
        <p:origin x="944" y="168"/>
      </p:cViewPr>
      <p:guideLst>
        <p:guide orient="horz" pos="641"/>
        <p:guide pos="2880"/>
      </p:guideLst>
    </p:cSldViewPr>
  </p:slideViewPr>
  <p:outlineViewPr>
    <p:cViewPr>
      <p:scale>
        <a:sx n="33" d="100"/>
        <a:sy n="33" d="100"/>
      </p:scale>
      <p:origin x="0" y="-5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7A2D69D-262A-1248-A180-0C6A85F4F5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6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6C446-3E19-ED4A-8F15-1FA7E3D28C71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3D6F4-6171-514F-AFAC-859B94092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2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D6F4-6171-514F-AFAC-859B94092DF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06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3116356"/>
            <a:ext cx="7542212" cy="759759"/>
          </a:xfrm>
        </p:spPr>
        <p:txBody>
          <a:bodyPr anchor="b" anchorCtr="0">
            <a:noAutofit/>
          </a:bodyPr>
          <a:lstStyle/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3923179"/>
            <a:ext cx="7542212" cy="7732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4F59604A-DDD4-4BE5-9F0F-C50D317D165F}" type="slidenum">
              <a:rPr smtClean="0"/>
              <a:pPr/>
              <a:t>‹N°›</a:t>
            </a:fld>
            <a:endParaRPr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20" y="168509"/>
            <a:ext cx="5795963" cy="2957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971800"/>
            <a:ext cx="7585710" cy="504265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8" y="342901"/>
            <a:ext cx="2940087" cy="2205065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3479426"/>
            <a:ext cx="7585710" cy="10287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6" y="312644"/>
            <a:ext cx="1940859" cy="4205568"/>
          </a:xfrm>
        </p:spPr>
        <p:txBody>
          <a:bodyPr vert="eaVert" anchor="ctr" anchorCtr="0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8" y="310511"/>
            <a:ext cx="6144839" cy="42077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914260"/>
            <a:ext cx="7542213" cy="146923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8" y="2418160"/>
            <a:ext cx="7542213" cy="112514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95F9B5-85F7-443F-A1D5-3EAA3C3899FA}" type="datetimeFigureOut">
              <a:rPr lang="fr-FR"/>
              <a:pPr/>
              <a:t>25/02/2020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2361A3BC-1721-41A9-A28E-3ABDE20B2BF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0683"/>
            <a:ext cx="7581901" cy="1240491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419226"/>
            <a:ext cx="3657600" cy="2981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19226"/>
            <a:ext cx="3657600" cy="2981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0683"/>
            <a:ext cx="7581901" cy="124049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321174"/>
            <a:ext cx="3657600" cy="38660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1795182"/>
            <a:ext cx="3657600" cy="26053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321174"/>
            <a:ext cx="3657600" cy="38660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1795182"/>
            <a:ext cx="3657600" cy="26053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X Master ISIC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342901"/>
            <a:ext cx="3566160" cy="10287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342901"/>
            <a:ext cx="3566160" cy="4057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371601"/>
            <a:ext cx="3566160" cy="2743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42900"/>
            <a:ext cx="3566160" cy="10287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257300"/>
            <a:ext cx="2975610" cy="2231708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371600"/>
            <a:ext cx="356616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509" y="80683"/>
            <a:ext cx="8197849" cy="1007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81" y="1233249"/>
            <a:ext cx="8210677" cy="349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68314" y="4786313"/>
            <a:ext cx="8207375" cy="0"/>
          </a:xfrm>
          <a:prstGeom prst="line">
            <a:avLst/>
          </a:prstGeom>
          <a:noFill/>
          <a:ln w="38100" cmpd="dbl">
            <a:solidFill>
              <a:srgbClr val="F2D90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6560461" y="482750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 2020 / sasson.fr ©</a:t>
            </a: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90704" y="4827505"/>
            <a:ext cx="24856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Sociologie des organisations</a:t>
            </a:r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3525582" y="482750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930F9-2D79-884C-99FB-B0A5087EFB17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4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4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4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4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4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0362" y="1205026"/>
            <a:ext cx="8202964" cy="2150290"/>
          </a:xfrm>
        </p:spPr>
        <p:txBody>
          <a:bodyPr/>
          <a:lstStyle/>
          <a:p>
            <a:pPr algn="ctr" eaLnBrk="1" hangingPunct="1"/>
            <a:r>
              <a:rPr lang="fr-FR" dirty="0"/>
              <a:t>Sociologie des Organisations</a:t>
            </a:r>
            <a:br>
              <a:rPr lang="fr-FR" sz="6000" dirty="0"/>
            </a:br>
            <a:br>
              <a:rPr lang="fr-FR" sz="6000" dirty="0"/>
            </a:br>
            <a:r>
              <a:rPr lang="fr-FR" sz="2800" dirty="0"/>
              <a:t>2020	 Séance n° 1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3600" dirty="0">
                <a:solidFill>
                  <a:schemeClr val="accent1"/>
                </a:solidFill>
                <a:latin typeface="+mj-lt"/>
              </a:rPr>
              <a:t>Michel Sasson</a:t>
            </a:r>
            <a:endParaRPr lang="fr-FR" sz="1800" dirty="0">
              <a:solidFill>
                <a:schemeClr val="accent1"/>
              </a:solidFill>
              <a:latin typeface="+mj-lt"/>
            </a:endParaRPr>
          </a:p>
          <a:p>
            <a:pPr eaLnBrk="1" hangingPunct="1"/>
            <a:r>
              <a:rPr lang="fr-FR" sz="1800" dirty="0" err="1">
                <a:solidFill>
                  <a:srgbClr val="FFFFFF"/>
                </a:solidFill>
                <a:latin typeface="+mj-lt"/>
              </a:rPr>
              <a:t>michel@sasson.fr</a:t>
            </a:r>
            <a:endParaRPr lang="fr-FR" sz="1800" dirty="0">
              <a:solidFill>
                <a:srgbClr val="FFFFFF"/>
              </a:solidFill>
              <a:latin typeface="+mj-lt"/>
            </a:endParaRPr>
          </a:p>
          <a:p>
            <a:pPr eaLnBrk="1" hangingPunct="1"/>
            <a:endParaRPr lang="fr-FR"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8840" y="13854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Sans titre-1.gif">
            <a:extLst>
              <a:ext uri="{FF2B5EF4-FFF2-40B4-BE49-F238E27FC236}">
                <a16:creationId xmlns:a16="http://schemas.microsoft.com/office/drawing/2014/main" id="{B14A5458-C255-CE48-9D6D-0F6864C96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213" y="330199"/>
            <a:ext cx="723096" cy="687388"/>
          </a:xfrm>
          <a:prstGeom prst="rect">
            <a:avLst/>
          </a:prstGeom>
        </p:spPr>
      </p:pic>
      <p:pic>
        <p:nvPicPr>
          <p:cNvPr id="8" name="Picture 5" descr="logo-epita-hd.png">
            <a:extLst>
              <a:ext uri="{FF2B5EF4-FFF2-40B4-BE49-F238E27FC236}">
                <a16:creationId xmlns:a16="http://schemas.microsoft.com/office/drawing/2014/main" id="{BEC2D011-D611-FF46-8434-3A7FF4BA1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29" y="330199"/>
            <a:ext cx="1351159" cy="9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5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>
            <a:cxnSpLocks/>
            <a:endCxn id="10" idx="1"/>
          </p:cNvCxnSpPr>
          <p:nvPr/>
        </p:nvCxnSpPr>
        <p:spPr>
          <a:xfrm>
            <a:off x="969697" y="4634274"/>
            <a:ext cx="678969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977263" y="1460394"/>
            <a:ext cx="0" cy="3173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3299" y="962821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Production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9395" y="4480386"/>
            <a:ext cx="124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400" b="1" i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fr-FR" dirty="0"/>
              <a:t>Modifications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75" y="3013856"/>
            <a:ext cx="838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Base 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5237" y="5126120"/>
            <a:ext cx="945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Lumière 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0857" y="5126120"/>
            <a:ext cx="1036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Lumière ++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7032" y="5126120"/>
            <a:ext cx="11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Lumière +++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3766" y="5126120"/>
            <a:ext cx="950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Lumière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04732" y="5126120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Lumière 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4272" y="5126120"/>
            <a:ext cx="950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Lumière 0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034370" y="2665045"/>
            <a:ext cx="1204579" cy="510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12792" y="2123460"/>
            <a:ext cx="1204579" cy="510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565025" y="1581877"/>
            <a:ext cx="1204579" cy="510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817258" y="1040294"/>
            <a:ext cx="1204579" cy="510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069491" y="498711"/>
            <a:ext cx="1204579" cy="510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16" y="-193743"/>
            <a:ext cx="8197849" cy="1343972"/>
          </a:xfrm>
        </p:spPr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L</a:t>
            </a:r>
            <a:r>
              <a:rPr lang="ja-JP" altLang="fr-FR">
                <a:latin typeface="+mn-lt"/>
              </a:rPr>
              <a:t>’</a:t>
            </a:r>
            <a:r>
              <a:rPr lang="fr-FR" altLang="ja-JP" dirty="0">
                <a:latin typeface="+mn-lt"/>
              </a:rPr>
              <a:t>École des relations humaines 1/2</a:t>
            </a:r>
            <a:endParaRPr lang="fr-FR" dirty="0">
              <a:latin typeface="+mn-lt"/>
            </a:endParaRP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35" y="754044"/>
            <a:ext cx="1111102" cy="1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382857" y="538984"/>
            <a:ext cx="8210677" cy="4654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fr-FR" b="0" i="0" dirty="0"/>
          </a:p>
          <a:p>
            <a:pPr lvl="1">
              <a:lnSpc>
                <a:spcPct val="90000"/>
              </a:lnSpc>
            </a:pPr>
            <a:r>
              <a:rPr lang="fr-FR" sz="2000" b="0" i="0" dirty="0">
                <a:ea typeface="Times New Roman" charset="0"/>
                <a:cs typeface="Times New Roman" charset="0"/>
              </a:rPr>
              <a:t>Tester l</a:t>
            </a:r>
            <a:r>
              <a:rPr lang="ja-JP" altLang="fr-FR" sz="2000" b="0" i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i="0" dirty="0">
                <a:ea typeface="Times New Roman" charset="0"/>
                <a:cs typeface="Times New Roman" charset="0"/>
              </a:rPr>
              <a:t>influence de l</a:t>
            </a:r>
            <a:r>
              <a:rPr lang="ja-JP" altLang="fr-FR" sz="2000" b="0" i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i="0" dirty="0">
                <a:ea typeface="Times New Roman" charset="0"/>
                <a:cs typeface="Times New Roman" charset="0"/>
              </a:rPr>
              <a:t>éclairage sur les performances des ouvrières</a:t>
            </a:r>
          </a:p>
          <a:p>
            <a:pPr lvl="1">
              <a:lnSpc>
                <a:spcPct val="90000"/>
              </a:lnSpc>
            </a:pPr>
            <a:r>
              <a:rPr lang="fr-FR" sz="2000" b="0" i="0" dirty="0">
                <a:ea typeface="Times New Roman" charset="0"/>
                <a:cs typeface="Times New Roman" charset="0"/>
              </a:rPr>
              <a:t>Un groupe de test et un groupe de contrôle dans la </a:t>
            </a:r>
            <a:r>
              <a:rPr lang="en-US" sz="2000" b="0" i="0" dirty="0">
                <a:ea typeface="Times New Roman" charset="0"/>
                <a:cs typeface="Times New Roman" charset="0"/>
              </a:rPr>
              <a:t>relay assembly test room </a:t>
            </a:r>
          </a:p>
          <a:p>
            <a:pPr lvl="1">
              <a:lnSpc>
                <a:spcPct val="90000"/>
              </a:lnSpc>
            </a:pPr>
            <a:r>
              <a:rPr lang="fr-FR" sz="2000" b="0" i="0" dirty="0">
                <a:ea typeface="Times New Roman" charset="0"/>
                <a:cs typeface="Times New Roman" charset="0"/>
              </a:rPr>
              <a:t>Augmentation de la production partout</a:t>
            </a:r>
          </a:p>
          <a:p>
            <a:pPr lvl="1">
              <a:lnSpc>
                <a:spcPct val="90000"/>
              </a:lnSpc>
            </a:pPr>
            <a:r>
              <a:rPr lang="fr-FR" sz="2000" b="0" i="0" dirty="0">
                <a:ea typeface="Times New Roman" charset="0"/>
                <a:cs typeface="Times New Roman" charset="0"/>
              </a:rPr>
              <a:t>Retour aux conditions initiales, même pires : augmentation encore</a:t>
            </a:r>
          </a:p>
          <a:p>
            <a:pPr lvl="1">
              <a:lnSpc>
                <a:spcPct val="90000"/>
              </a:lnSpc>
            </a:pPr>
            <a:r>
              <a:rPr lang="fr-FR" sz="2000" b="0" i="0" dirty="0">
                <a:ea typeface="Times New Roman" charset="0"/>
                <a:cs typeface="Times New Roman" charset="0"/>
              </a:rPr>
              <a:t>Modifier les incitations (pause, primes financières) : non significatif</a:t>
            </a:r>
          </a:p>
          <a:p>
            <a:pPr lvl="1">
              <a:lnSpc>
                <a:spcPct val="90000"/>
              </a:lnSpc>
            </a:pPr>
            <a:r>
              <a:rPr lang="fr-FR" sz="2000" b="0" i="0" dirty="0">
                <a:ea typeface="Times New Roman" charset="0"/>
                <a:cs typeface="Times New Roman" charset="0"/>
              </a:rPr>
              <a:t>Un ensemble de résultats incompréhensibles et contradictoires</a:t>
            </a:r>
          </a:p>
          <a:p>
            <a:pPr lvl="1">
              <a:lnSpc>
                <a:spcPct val="90000"/>
              </a:lnSpc>
            </a:pPr>
            <a:r>
              <a:rPr lang="fr-FR" sz="2000" b="0" i="0" dirty="0">
                <a:ea typeface="Times New Roman" charset="0"/>
                <a:cs typeface="Times New Roman" charset="0"/>
              </a:rPr>
              <a:t>Rôles de l</a:t>
            </a:r>
            <a:r>
              <a:rPr lang="ja-JP" altLang="fr-FR" sz="2000" b="0" i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i="0" dirty="0">
                <a:ea typeface="Times New Roman" charset="0"/>
                <a:cs typeface="Times New Roman" charset="0"/>
              </a:rPr>
              <a:t>attention vs. routine, être consultées valorise, « conscience de groupe »…</a:t>
            </a:r>
          </a:p>
          <a:p>
            <a:pPr lvl="1">
              <a:lnSpc>
                <a:spcPct val="90000"/>
              </a:lnSpc>
            </a:pPr>
            <a:r>
              <a:rPr lang="fr-FR" sz="2000" b="0" i="0" dirty="0">
                <a:ea typeface="Times New Roman" charset="0"/>
                <a:cs typeface="Times New Roman" charset="0"/>
              </a:rPr>
              <a:t>Importance d</a:t>
            </a:r>
            <a:r>
              <a:rPr lang="ja-JP" altLang="fr-FR" sz="2000" b="0" i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i="0" dirty="0">
                <a:ea typeface="Times New Roman" charset="0"/>
                <a:cs typeface="Times New Roman" charset="0"/>
              </a:rPr>
              <a:t>observer les relations sociales dans le groupe</a:t>
            </a:r>
          </a:p>
          <a:p>
            <a:pPr lvl="1">
              <a:lnSpc>
                <a:spcPct val="90000"/>
              </a:lnSpc>
            </a:pPr>
            <a:r>
              <a:rPr lang="fr-FR" sz="2000" b="0" i="0" dirty="0">
                <a:ea typeface="Times New Roman" charset="0"/>
                <a:cs typeface="Times New Roman" charset="0"/>
              </a:rPr>
              <a:t>Mais faiblesses méthodologiques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50834" y="615468"/>
            <a:ext cx="6860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Elton Mayo (1880-1949)</a:t>
            </a:r>
          </a:p>
          <a:p>
            <a:pPr algn="l">
              <a:lnSpc>
                <a:spcPct val="90000"/>
              </a:lnSpc>
            </a:pPr>
            <a:r>
              <a:rPr lang="fr-FR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Les ateliers Hawthorne de Western Electric Co 1924-27</a:t>
            </a:r>
          </a:p>
        </p:txBody>
      </p:sp>
    </p:spTree>
    <p:extLst>
      <p:ext uri="{BB962C8B-B14F-4D97-AF65-F5344CB8AC3E}">
        <p14:creationId xmlns:p14="http://schemas.microsoft.com/office/powerpoint/2010/main" val="7357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1"/>
      <p:bldP spid="13" grpId="2"/>
      <p:bldP spid="18" grpId="0"/>
      <p:bldP spid="18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41" grpId="0" build="allAtOnce"/>
      <p:bldP spid="42" grpId="0"/>
      <p:bldP spid="42" grpId="1"/>
      <p:bldP spid="4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L</a:t>
            </a:r>
            <a:r>
              <a:rPr lang="ja-JP" altLang="fr-FR" dirty="0">
                <a:latin typeface="+mn-lt"/>
              </a:rPr>
              <a:t>’</a:t>
            </a:r>
            <a:r>
              <a:rPr lang="fr-FR" altLang="ja-JP" dirty="0">
                <a:latin typeface="+mn-lt"/>
              </a:rPr>
              <a:t>École des relations humaines 2/2</a:t>
            </a:r>
            <a:endParaRPr lang="fr-FR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sz="2000" dirty="0"/>
              <a:t>Rôle des « bonnes relations » horizontales et verticales sur la productivité personnelle.</a:t>
            </a:r>
          </a:p>
          <a:p>
            <a:pPr marL="0" indent="0">
              <a:lnSpc>
                <a:spcPct val="80000"/>
              </a:lnSpc>
              <a:buNone/>
            </a:pPr>
            <a:endParaRPr lang="fr-FR" sz="1800" dirty="0"/>
          </a:p>
          <a:p>
            <a:pPr marL="541338" lvl="1" indent="-180975">
              <a:lnSpc>
                <a:spcPct val="80000"/>
              </a:lnSpc>
            </a:pPr>
            <a:r>
              <a:rPr lang="fr-FR" sz="1800" b="0" dirty="0">
                <a:effectLst/>
                <a:ea typeface="Times New Roman" charset="0"/>
                <a:cs typeface="Times New Roman" charset="0"/>
              </a:rPr>
              <a:t>Les individus ont naturellement besoin d</a:t>
            </a:r>
            <a:r>
              <a:rPr lang="ja-JP" altLang="fr-FR" sz="1800" b="0" dirty="0">
                <a:effectLst/>
                <a:ea typeface="Times New Roman" charset="0"/>
                <a:cs typeface="Times New Roman" charset="0"/>
              </a:rPr>
              <a:t>’</a:t>
            </a:r>
            <a:r>
              <a:rPr lang="fr-FR" altLang="ja-JP" sz="1800" b="0" dirty="0">
                <a:effectLst/>
                <a:ea typeface="Times New Roman" charset="0"/>
                <a:cs typeface="Times New Roman" charset="0"/>
              </a:rPr>
              <a:t>appartenir à un groupe. Ils recherchent l</a:t>
            </a:r>
            <a:r>
              <a:rPr lang="ja-JP" altLang="fr-FR" sz="1800" b="0" dirty="0">
                <a:effectLst/>
                <a:ea typeface="Times New Roman" charset="0"/>
                <a:cs typeface="Times New Roman" charset="0"/>
              </a:rPr>
              <a:t>’</a:t>
            </a:r>
            <a:r>
              <a:rPr lang="fr-FR" altLang="ja-JP" sz="1800" b="0" dirty="0">
                <a:effectLst/>
                <a:ea typeface="Times New Roman" charset="0"/>
                <a:cs typeface="Times New Roman" charset="0"/>
              </a:rPr>
              <a:t>estime et l</a:t>
            </a:r>
            <a:r>
              <a:rPr lang="ja-JP" altLang="fr-FR" sz="1800" b="0" dirty="0">
                <a:effectLst/>
                <a:ea typeface="Times New Roman" charset="0"/>
                <a:cs typeface="Times New Roman" charset="0"/>
              </a:rPr>
              <a:t>’</a:t>
            </a:r>
            <a:r>
              <a:rPr lang="fr-FR" altLang="ja-JP" sz="1800" b="0" dirty="0">
                <a:effectLst/>
                <a:ea typeface="Times New Roman" charset="0"/>
                <a:cs typeface="Times New Roman" charset="0"/>
              </a:rPr>
              <a:t>amitié de ceux avec qui ils sont associés pour l'accomplissement une tâche. Ils souhaitent en plus, pouvoir se montrer utiles, d</a:t>
            </a:r>
            <a:r>
              <a:rPr lang="ja-JP" altLang="fr-FR" sz="1800" b="0" dirty="0">
                <a:effectLst/>
                <a:ea typeface="Times New Roman" charset="0"/>
                <a:cs typeface="Times New Roman" charset="0"/>
              </a:rPr>
              <a:t>’</a:t>
            </a:r>
            <a:r>
              <a:rPr lang="fr-FR" altLang="ja-JP" sz="1800" b="0" dirty="0">
                <a:effectLst/>
                <a:ea typeface="Times New Roman" charset="0"/>
                <a:cs typeface="Times New Roman" charset="0"/>
              </a:rPr>
              <a:t>apporter une contribution manifeste. </a:t>
            </a:r>
          </a:p>
          <a:p>
            <a:pPr marL="541338" lvl="1" indent="-180975">
              <a:lnSpc>
                <a:spcPct val="80000"/>
              </a:lnSpc>
            </a:pPr>
            <a:r>
              <a:rPr lang="fr-FR" sz="1800" b="0" dirty="0">
                <a:effectLst/>
                <a:ea typeface="Times New Roman" charset="0"/>
                <a:cs typeface="Times New Roman" charset="0"/>
              </a:rPr>
              <a:t>Dans la mesure où ce besoin d</a:t>
            </a:r>
            <a:r>
              <a:rPr lang="ja-JP" altLang="fr-FR" sz="1800" b="0" dirty="0">
                <a:effectLst/>
                <a:ea typeface="Times New Roman" charset="0"/>
                <a:cs typeface="Times New Roman" charset="0"/>
              </a:rPr>
              <a:t>’</a:t>
            </a:r>
            <a:r>
              <a:rPr lang="fr-FR" altLang="ja-JP" sz="1800" b="0" dirty="0">
                <a:effectLst/>
                <a:ea typeface="Times New Roman" charset="0"/>
                <a:cs typeface="Times New Roman" charset="0"/>
              </a:rPr>
              <a:t>appartenance est satisfait, les individus arrivent à travailler en coopération et à adhérer aux objectifs de l'entreprise, </a:t>
            </a:r>
            <a:r>
              <a:rPr lang="fr-FR" altLang="ja-JP" sz="1800" b="0" dirty="0" err="1">
                <a:effectLst/>
                <a:ea typeface="Times New Roman" charset="0"/>
                <a:cs typeface="Times New Roman" charset="0"/>
              </a:rPr>
              <a:t>qu</a:t>
            </a:r>
            <a:r>
              <a:rPr lang="ja-JP" altLang="fr-FR" sz="1800" b="0" dirty="0">
                <a:effectLst/>
                <a:ea typeface="Times New Roman" charset="0"/>
                <a:cs typeface="Times New Roman" charset="0"/>
              </a:rPr>
              <a:t>’</a:t>
            </a:r>
            <a:r>
              <a:rPr lang="fr-FR" altLang="ja-JP" sz="1800" b="0" dirty="0">
                <a:effectLst/>
                <a:ea typeface="Times New Roman" charset="0"/>
                <a:cs typeface="Times New Roman" charset="0"/>
              </a:rPr>
              <a:t>ils s'approprient.</a:t>
            </a:r>
          </a:p>
          <a:p>
            <a:pPr marL="541338" lvl="1" indent="-180975">
              <a:lnSpc>
                <a:spcPct val="80000"/>
              </a:lnSpc>
            </a:pPr>
            <a:r>
              <a:rPr lang="fr-FR" sz="1800" b="0" dirty="0">
                <a:effectLst/>
                <a:ea typeface="Times New Roman" charset="0"/>
                <a:cs typeface="Times New Roman" charset="0"/>
              </a:rPr>
              <a:t>Il revient à la hiérarchie de montrer au personnel </a:t>
            </a:r>
            <a:r>
              <a:rPr lang="fr-FR" sz="1800" b="0" dirty="0" err="1">
                <a:effectLst/>
                <a:ea typeface="Times New Roman" charset="0"/>
                <a:cs typeface="Times New Roman" charset="0"/>
              </a:rPr>
              <a:t>qu</a:t>
            </a:r>
            <a:r>
              <a:rPr lang="ja-JP" altLang="fr-FR" sz="1800" b="0" dirty="0">
                <a:effectLst/>
                <a:ea typeface="Times New Roman" charset="0"/>
                <a:cs typeface="Times New Roman" charset="0"/>
              </a:rPr>
              <a:t>’</a:t>
            </a:r>
            <a:r>
              <a:rPr lang="fr-FR" altLang="ja-JP" sz="1800" b="0" dirty="0">
                <a:effectLst/>
                <a:ea typeface="Times New Roman" charset="0"/>
                <a:cs typeface="Times New Roman" charset="0"/>
              </a:rPr>
              <a:t>il est utile et joue un rôle non négligeable dans la bonne marche de l'entreprise. </a:t>
            </a:r>
          </a:p>
          <a:p>
            <a:pPr marL="541338" lvl="1" indent="-180975">
              <a:lnSpc>
                <a:spcPct val="80000"/>
              </a:lnSpc>
            </a:pPr>
            <a:r>
              <a:rPr lang="fr-FR" sz="1800" b="0" dirty="0">
                <a:effectLst/>
                <a:ea typeface="Times New Roman" charset="0"/>
                <a:cs typeface="Times New Roman" charset="0"/>
              </a:rPr>
              <a:t>Elle doit encourager ses subordonnés à prendre des initiatives dans tout ce qui concerne la gestion courante, en accord avec les objectifs connus et reconnus de tous.</a:t>
            </a:r>
          </a:p>
          <a:p>
            <a:pPr marL="541338" lvl="1" indent="-180975">
              <a:lnSpc>
                <a:spcPct val="80000"/>
              </a:lnSpc>
            </a:pPr>
            <a:endParaRPr lang="fr-FR" sz="1800" b="0" dirty="0">
              <a:effectLst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b="0" dirty="0">
                <a:effectLst/>
              </a:rPr>
              <a:t>On retrouve les besoins de l'homme au travail de </a:t>
            </a:r>
            <a:r>
              <a:rPr lang="fr-FR" sz="2000" b="0" dirty="0" err="1">
                <a:effectLst/>
              </a:rPr>
              <a:t>Maslow</a:t>
            </a:r>
            <a:r>
              <a:rPr lang="fr-FR" sz="2000" b="0" dirty="0">
                <a:effectLst/>
              </a:rPr>
              <a:t> </a:t>
            </a:r>
            <a:r>
              <a:rPr lang="fr-FR" sz="2000" b="0" dirty="0">
                <a:solidFill>
                  <a:schemeClr val="accent1"/>
                </a:solidFill>
                <a:effectLst/>
              </a:rPr>
              <a:t>: besoins physiologiques, besoin de sécurité, besoin d'appartenance, besoin d'estime et besoin d'accomplissement personnel.</a:t>
            </a:r>
          </a:p>
        </p:txBody>
      </p:sp>
    </p:spTree>
    <p:extLst>
      <p:ext uri="{BB962C8B-B14F-4D97-AF65-F5344CB8AC3E}">
        <p14:creationId xmlns:p14="http://schemas.microsoft.com/office/powerpoint/2010/main" val="16158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+mn-lt"/>
              </a:rPr>
              <a:t>Le Management participatif et culturel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Suite aux travaux du </a:t>
            </a:r>
            <a:r>
              <a:rPr lang="fr-FR" dirty="0" err="1"/>
              <a:t>Tavistock</a:t>
            </a:r>
            <a:r>
              <a:rPr lang="fr-FR" dirty="0"/>
              <a:t> Institute de Londres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Dès les années 70, puis surtout 80 - 90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Thèmes de la Participation et de l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humanisation du travail : adapter le travail à l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Homme pour son épanouissement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Cercles de qualité, enrichissement des tâches, « </a:t>
            </a:r>
            <a:r>
              <a:rPr lang="en-US" sz="2000" b="0" dirty="0">
                <a:ea typeface="Times New Roman" charset="0"/>
                <a:cs typeface="Times New Roman" charset="0"/>
              </a:rPr>
              <a:t>empowerment</a:t>
            </a:r>
            <a:r>
              <a:rPr lang="fr-FR" sz="2000" b="0" dirty="0">
                <a:ea typeface="Times New Roman" charset="0"/>
                <a:cs typeface="Times New Roman" charset="0"/>
              </a:rPr>
              <a:t> »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« Management du sens » et Culture d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entreprise : gourous, héros fondateurs, mémoire collective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Fin des règlements, des carcans, des stabilités, motivation vs contrôle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Nouvelles compétences : polyvalence, gestion des ressources humaines leadership interactif, intelligence émotionnelle vs rationalité, </a:t>
            </a:r>
            <a:r>
              <a:rPr lang="en-US" sz="2000" b="0" dirty="0">
                <a:ea typeface="Times New Roman" charset="0"/>
                <a:cs typeface="Times New Roman" charset="0"/>
              </a:rPr>
              <a:t>knowledge management</a:t>
            </a:r>
            <a:r>
              <a:rPr lang="fr-FR" sz="2000" b="0" dirty="0">
                <a:ea typeface="Times New Roman" charset="0"/>
                <a:cs typeface="Times New Roman" charset="0"/>
              </a:rPr>
              <a:t> …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225" y="1058864"/>
            <a:ext cx="18415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8282" y="4458384"/>
            <a:ext cx="6400800" cy="366713"/>
          </a:xfrm>
          <a:noFill/>
        </p:spPr>
        <p:txBody>
          <a:bodyPr anchor="ctr" anchorCtr="1">
            <a:spAutoFit/>
          </a:bodyPr>
          <a:lstStyle/>
          <a:p>
            <a:pPr eaLnBrk="1" hangingPunct="1"/>
            <a:r>
              <a:rPr lang="fr-FR" sz="1800" dirty="0" err="1">
                <a:solidFill>
                  <a:srgbClr val="F2D908"/>
                </a:solidFill>
              </a:rPr>
              <a:t>michel@sasson.fr</a:t>
            </a:r>
            <a:endParaRPr lang="fr-FR" sz="1800" dirty="0">
              <a:solidFill>
                <a:srgbClr val="F2D908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7388" y="146208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sz="32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Bibliographie :</a:t>
            </a:r>
            <a:br>
              <a:rPr lang="fr-FR" sz="32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br>
              <a:rPr lang="fr-FR" sz="1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fr-FR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M. Crozier &amp; E. </a:t>
            </a:r>
            <a:r>
              <a:rPr lang="fr-FR" sz="2000" b="1" i="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Friedberg</a:t>
            </a:r>
            <a:r>
              <a:rPr lang="fr-FR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L</a:t>
            </a:r>
            <a:r>
              <a:rPr lang="ja-JP" altLang="fr-FR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’</a:t>
            </a:r>
            <a: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Acteur et le Système, Paris, Seuil coll.</a:t>
            </a:r>
          </a:p>
          <a:p>
            <a:pPr algn="l"/>
            <a: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« Points » 1981.</a:t>
            </a:r>
            <a:b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b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L. </a:t>
            </a:r>
            <a:r>
              <a:rPr lang="fr-FR" altLang="ja-JP" sz="2000" b="1" i="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Bagla</a:t>
            </a:r>
            <a: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Sociologie des organisations, Paris, Éd. La Découverte coll. «Repères » 2003.</a:t>
            </a:r>
            <a:b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b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P. </a:t>
            </a:r>
            <a:r>
              <a:rPr lang="fr-FR" altLang="ja-JP" sz="2000" b="1" i="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Bernoux</a:t>
            </a:r>
            <a: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La sociologie des organisations, Paris, Seuil, coll. </a:t>
            </a:r>
          </a:p>
          <a:p>
            <a:pPr algn="l"/>
            <a:r>
              <a:rPr lang="fr-FR" altLang="ja-JP" sz="20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« Essais », 1985</a:t>
            </a:r>
            <a:endParaRPr lang="fr-FR" sz="2000" b="1" i="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7796214" y="-7683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6" name="Image 6" descr="Sans titre-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517" y="4099984"/>
            <a:ext cx="964128" cy="9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Plan du cours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81" y="488258"/>
            <a:ext cx="8210677" cy="495288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chemeClr val="accent1"/>
                </a:solidFill>
              </a:rPr>
              <a:t>Idée 1 </a:t>
            </a:r>
            <a:r>
              <a:rPr lang="fr-FR" b="1" dirty="0"/>
              <a:t>: U</a:t>
            </a:r>
            <a:r>
              <a:rPr lang="en-US" b="1" dirty="0"/>
              <a:t>n</a:t>
            </a:r>
            <a:r>
              <a:rPr lang="fr-FR" b="1" dirty="0"/>
              <a:t>e histoire critique du management</a:t>
            </a:r>
            <a:endParaRPr lang="fr-FR" b="1" dirty="0">
              <a:solidFill>
                <a:srgbClr val="F2D908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F2D908"/>
                </a:solidFill>
              </a:rPr>
              <a:t>Idée 2</a:t>
            </a:r>
            <a:r>
              <a:rPr lang="fr-FR" b="1" dirty="0"/>
              <a:t> : L</a:t>
            </a:r>
            <a:r>
              <a:rPr lang="fr-FR" dirty="0"/>
              <a:t>’</a:t>
            </a:r>
            <a:r>
              <a:rPr lang="fr-FR" altLang="ja-JP" b="1" dirty="0"/>
              <a:t>analyse stratégique, l</a:t>
            </a:r>
            <a:r>
              <a:rPr lang="fr-FR" altLang="ja-JP" dirty="0"/>
              <a:t>’</a:t>
            </a:r>
            <a:r>
              <a:rPr lang="fr-FR" altLang="ja-JP" b="1" dirty="0"/>
              <a:t>acteur et le système</a:t>
            </a:r>
            <a:endParaRPr lang="fr-FR" b="1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F2D908"/>
                </a:solidFill>
              </a:rPr>
              <a:t>Idée 3 </a:t>
            </a:r>
            <a:r>
              <a:rPr lang="fr-FR" b="1" dirty="0"/>
              <a:t>: </a:t>
            </a:r>
            <a:r>
              <a:rPr lang="fr-FR" dirty="0"/>
              <a:t>Savoir mener un entretien non-directif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F2D908"/>
                </a:solidFill>
              </a:rPr>
              <a:t>Idée 4 </a:t>
            </a:r>
            <a:r>
              <a:rPr lang="fr-FR" b="1" dirty="0"/>
              <a:t>: Analyser les résultats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>
                <a:solidFill>
                  <a:srgbClr val="F2D908"/>
                </a:solidFill>
              </a:rPr>
              <a:t>Idée 5 </a:t>
            </a:r>
            <a:r>
              <a:rPr lang="fr-FR" dirty="0"/>
              <a:t>: Une culture en sciences sociales</a:t>
            </a:r>
            <a:endParaRPr lang="fr-FR" altLang="ja-JP" dirty="0"/>
          </a:p>
          <a:p>
            <a:pPr marL="0" indent="0">
              <a:lnSpc>
                <a:spcPct val="80000"/>
              </a:lnSpc>
              <a:buNone/>
            </a:pPr>
            <a:endParaRPr lang="fr-FR" altLang="ja-JP" dirty="0"/>
          </a:p>
        </p:txBody>
      </p:sp>
    </p:spTree>
    <p:extLst>
      <p:ext uri="{BB962C8B-B14F-4D97-AF65-F5344CB8AC3E}">
        <p14:creationId xmlns:p14="http://schemas.microsoft.com/office/powerpoint/2010/main" val="37471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Les organisations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708401" y="2066925"/>
            <a:ext cx="1871663" cy="649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fr-FR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Entreprises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592441" y="1276351"/>
            <a:ext cx="2348561" cy="4086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fr-FR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Entreprises</a:t>
            </a:r>
            <a:r>
              <a:rPr lang="fr-FR" dirty="0">
                <a:latin typeface="+mn-lt"/>
              </a:rPr>
              <a:t> </a:t>
            </a:r>
            <a:r>
              <a:rPr lang="fr-FR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publiques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383585" y="1203326"/>
            <a:ext cx="2485871" cy="519351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fr-FR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Administrations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80558" y="2932114"/>
            <a:ext cx="2367925" cy="615791"/>
          </a:xfrm>
          <a:prstGeom prst="parallelogram">
            <a:avLst>
              <a:gd name="adj" fmla="val 108943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fr-FR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Associations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6223857" y="2787650"/>
            <a:ext cx="2363665" cy="990124"/>
          </a:xfrm>
          <a:prstGeom prst="hexagon">
            <a:avLst>
              <a:gd name="adj" fmla="val 63636"/>
              <a:gd name="vf" fmla="val 115470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fr-FR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Coopératives </a:t>
            </a:r>
          </a:p>
          <a:p>
            <a:r>
              <a:rPr lang="fr-FR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ou mutualités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563938" y="3508375"/>
            <a:ext cx="1884362" cy="833438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fr-FR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Systèmes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292368" y="0"/>
            <a:ext cx="8559264" cy="5044522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Deux questions stupides </a:t>
            </a:r>
            <a:br>
              <a:rPr lang="fr-FR" dirty="0"/>
            </a:br>
            <a:r>
              <a:rPr lang="fr-FR" dirty="0"/>
              <a:t>pour commencer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81" y="861864"/>
            <a:ext cx="8210677" cy="386290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C’est quoi une entreprise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Pourquoi les gens travaillent ?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097" y="1391028"/>
            <a:ext cx="3611562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Que cherchons-nous 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à comprendre 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33" y="542465"/>
            <a:ext cx="8229600" cy="4967287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fr-FR" sz="1800" dirty="0"/>
              <a:t>Pourquoi les entreprises dysfonctionnent ? 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800" b="0" dirty="0">
                <a:ea typeface="Times New Roman" charset="0"/>
                <a:cs typeface="Times New Roman" charset="0"/>
              </a:rPr>
              <a:t>Des mauvaises décisions… à répétition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800" b="0" dirty="0">
                <a:ea typeface="Times New Roman" charset="0"/>
                <a:cs typeface="Times New Roman" charset="0"/>
              </a:rPr>
              <a:t>« Tu verras, ici c</a:t>
            </a:r>
            <a:r>
              <a:rPr lang="ja-JP" altLang="fr-FR" sz="18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800" b="0" dirty="0">
                <a:ea typeface="Times New Roman" charset="0"/>
                <a:cs typeface="Times New Roman" charset="0"/>
              </a:rPr>
              <a:t>est spécial »</a:t>
            </a:r>
            <a:endParaRPr lang="fr-FR" sz="800" dirty="0"/>
          </a:p>
          <a:p>
            <a:pPr marL="0" indent="0">
              <a:lnSpc>
                <a:spcPct val="70000"/>
              </a:lnSpc>
              <a:buNone/>
            </a:pPr>
            <a:r>
              <a:rPr lang="fr-FR" sz="1800" dirty="0"/>
              <a:t>Manager qu’est ce que ça implique ?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800" b="0" dirty="0">
                <a:ea typeface="Times New Roman" charset="0"/>
                <a:cs typeface="Times New Roman" charset="0"/>
              </a:rPr>
              <a:t>Le chirurgien, l’astronome </a:t>
            </a:r>
            <a:r>
              <a:rPr lang="fr-FR" altLang="ja-JP" sz="1800" b="0" dirty="0">
                <a:ea typeface="Times New Roman" charset="0"/>
                <a:cs typeface="Times New Roman" charset="0"/>
              </a:rPr>
              <a:t>et le manager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800" b="0" dirty="0">
                <a:ea typeface="Times New Roman" charset="0"/>
                <a:cs typeface="Times New Roman" charset="0"/>
              </a:rPr>
              <a:t>Les cas difficiles à gérer</a:t>
            </a:r>
            <a:endParaRPr lang="fr-FR" sz="800" dirty="0"/>
          </a:p>
          <a:p>
            <a:pPr marL="0" indent="0">
              <a:lnSpc>
                <a:spcPct val="70000"/>
              </a:lnSpc>
              <a:buNone/>
            </a:pPr>
            <a:r>
              <a:rPr lang="fr-FR" sz="1800" dirty="0"/>
              <a:t>Comment être moins </a:t>
            </a:r>
            <a:r>
              <a:rPr lang="fr-FR" sz="1800" dirty="0" err="1"/>
              <a:t>neu-neu</a:t>
            </a:r>
            <a:r>
              <a:rPr lang="fr-FR" sz="1800" dirty="0"/>
              <a:t> ?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800" b="0" dirty="0">
                <a:ea typeface="Times New Roman" charset="0"/>
                <a:cs typeface="Times New Roman" charset="0"/>
              </a:rPr>
              <a:t>S</a:t>
            </a:r>
            <a:r>
              <a:rPr lang="ja-JP" altLang="fr-FR" sz="18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800" b="0" dirty="0">
                <a:ea typeface="Times New Roman" charset="0"/>
                <a:cs typeface="Times New Roman" charset="0"/>
              </a:rPr>
              <a:t>arrêter pour analyser</a:t>
            </a:r>
          </a:p>
          <a:p>
            <a:pPr lvl="1" eaLnBrk="1" hangingPunct="1">
              <a:lnSpc>
                <a:spcPct val="70000"/>
              </a:lnSpc>
            </a:pPr>
            <a:r>
              <a:rPr lang="fr-FR" sz="1800" b="0" dirty="0">
                <a:ea typeface="Times New Roman" charset="0"/>
                <a:cs typeface="Times New Roman" charset="0"/>
              </a:rPr>
              <a:t>De la faute à la stratégie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050" y="1935960"/>
            <a:ext cx="2742862" cy="218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La Sociologie 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des Organisations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dirty="0"/>
              <a:t>Un savoir 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ea typeface="Times New Roman" charset="0"/>
                <a:cs typeface="Times New Roman" charset="0"/>
              </a:rPr>
              <a:t>Dans la famille des sciences humaines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ea typeface="Times New Roman" charset="0"/>
                <a:cs typeface="Times New Roman" charset="0"/>
              </a:rPr>
              <a:t>Une sociologie empirique, proche de la psychologie</a:t>
            </a:r>
          </a:p>
          <a:p>
            <a:pPr lvl="1" eaLnBrk="1" hangingPunct="1">
              <a:lnSpc>
                <a:spcPct val="90000"/>
              </a:lnSpc>
            </a:pPr>
            <a:endParaRPr lang="fr-FR" dirty="0"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Un outil 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ea typeface="Times New Roman" charset="0"/>
                <a:cs typeface="Times New Roman" charset="0"/>
              </a:rPr>
              <a:t>D</a:t>
            </a:r>
            <a:r>
              <a:rPr lang="ja-JP" altLang="fr-FR" dirty="0">
                <a:ea typeface="Times New Roman" charset="0"/>
                <a:cs typeface="Times New Roman" charset="0"/>
              </a:rPr>
              <a:t>’</a:t>
            </a:r>
            <a:r>
              <a:rPr lang="fr-FR" altLang="ja-JP" dirty="0">
                <a:ea typeface="Times New Roman" charset="0"/>
                <a:cs typeface="Times New Roman" charset="0"/>
              </a:rPr>
              <a:t>analyse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ea typeface="Times New Roman" charset="0"/>
                <a:cs typeface="Times New Roman" charset="0"/>
              </a:rPr>
              <a:t>Pour l</a:t>
            </a:r>
            <a:r>
              <a:rPr lang="ja-JP" altLang="fr-FR" dirty="0">
                <a:ea typeface="Times New Roman" charset="0"/>
                <a:cs typeface="Times New Roman" charset="0"/>
              </a:rPr>
              <a:t>’</a:t>
            </a:r>
            <a:r>
              <a:rPr lang="fr-FR" altLang="ja-JP" dirty="0">
                <a:ea typeface="Times New Roman" charset="0"/>
                <a:cs typeface="Times New Roman" charset="0"/>
              </a:rPr>
              <a:t>intervention</a:t>
            </a:r>
          </a:p>
          <a:p>
            <a:pPr marL="403225" lvl="1" indent="0" eaLnBrk="1" hangingPunct="1">
              <a:lnSpc>
                <a:spcPct val="90000"/>
              </a:lnSpc>
              <a:buNone/>
            </a:pPr>
            <a:endParaRPr lang="fr-FR" dirty="0"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Une arme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ea typeface="Times New Roman" charset="0"/>
                <a:cs typeface="Times New Roman" charset="0"/>
              </a:rPr>
              <a:t>Dans les relations hiérarchiques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ea typeface="Times New Roman" charset="0"/>
                <a:cs typeface="Times New Roman" charset="0"/>
              </a:rPr>
              <a:t>Idéologique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9142" y="1905673"/>
            <a:ext cx="1936215" cy="26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Le Taylorisme 1/2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81" y="504053"/>
            <a:ext cx="8210677" cy="4863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Frederick Winslow Taylor (1856-1915)</a:t>
            </a:r>
          </a:p>
          <a:p>
            <a:pPr marL="0" indent="0">
              <a:spcBef>
                <a:spcPts val="600"/>
              </a:spcBef>
              <a:buNone/>
            </a:pPr>
            <a:endParaRPr lang="fr-FR" sz="700" dirty="0"/>
          </a:p>
          <a:p>
            <a:pPr lvl="1" eaLnBrk="1" hangingPunct="1"/>
            <a:r>
              <a:rPr lang="fr-FR" sz="2000" dirty="0">
                <a:ea typeface="Times New Roman" charset="0"/>
                <a:cs typeface="Times New Roman" charset="0"/>
              </a:rPr>
              <a:t>Rationalisation : </a:t>
            </a:r>
            <a:r>
              <a:rPr lang="fr-FR" sz="2000" b="0" dirty="0">
                <a:ea typeface="Times New Roman" charset="0"/>
                <a:cs typeface="Times New Roman" charset="0"/>
              </a:rPr>
              <a:t>standardisation du temps et des mesures</a:t>
            </a:r>
          </a:p>
          <a:p>
            <a:pPr lvl="1" eaLnBrk="1" hangingPunct="1"/>
            <a:r>
              <a:rPr lang="fr-FR" sz="2000" dirty="0">
                <a:ea typeface="Times New Roman" charset="0"/>
                <a:cs typeface="Times New Roman" charset="0"/>
              </a:rPr>
              <a:t>L</a:t>
            </a:r>
            <a:r>
              <a:rPr lang="ja-JP" altLang="fr-FR" sz="20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dirty="0">
                <a:ea typeface="Times New Roman" charset="0"/>
                <a:cs typeface="Times New Roman" charset="0"/>
              </a:rPr>
              <a:t>organisation bureaucratique 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: relations entre fonctions, critères universels et objectifs, postes et fonction suivant organigramme…</a:t>
            </a:r>
          </a:p>
          <a:p>
            <a:pPr lvl="1" eaLnBrk="1" hangingPunct="1"/>
            <a:r>
              <a:rPr lang="fr-FR" sz="2000" dirty="0">
                <a:ea typeface="Times New Roman" charset="0"/>
                <a:cs typeface="Times New Roman" charset="0"/>
              </a:rPr>
              <a:t>L</a:t>
            </a:r>
            <a:r>
              <a:rPr lang="ja-JP" altLang="fr-FR" sz="20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dirty="0">
                <a:ea typeface="Times New Roman" charset="0"/>
                <a:cs typeface="Times New Roman" charset="0"/>
              </a:rPr>
              <a:t>enjeu 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: réduire l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incertitude , augmenter la prévisibilité</a:t>
            </a:r>
            <a:endParaRPr lang="fr-FR" sz="2000" b="0" dirty="0">
              <a:ea typeface="Times New Roman" charset="0"/>
              <a:cs typeface="Times New Roman" charset="0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676275"/>
            <a:ext cx="15938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Le Taylorisme 2/3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L</a:t>
            </a:r>
            <a:r>
              <a:rPr lang="ja-JP" altLang="fr-FR" dirty="0"/>
              <a:t>’</a:t>
            </a:r>
            <a:r>
              <a:rPr lang="fr-FR" altLang="ja-JP" dirty="0"/>
              <a:t>organisation scientifique du travail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Main d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œuvre dépourvue d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expérience métier : décomposer le travail en geste simple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Avec une division du travail : augmentation de productivité et baisse des coûts de travail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Lutter contre la « flânerie systématique » : étude du temps vs. négociation, salaire différentiel (incitation), coopération vs. conflit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Standardisation des machines et  pièces, limiter les accidents de travail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« Dans le passé l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homme venait en tête, à l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avenir c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est le système qui viendra en tête »</a:t>
            </a:r>
            <a:endParaRPr lang="fr-FR" sz="2000" b="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Le Taylorisme 3/3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Les quatre systèmes fondamentaux du </a:t>
            </a:r>
          </a:p>
          <a:p>
            <a:pPr marL="0" indent="0">
              <a:buNone/>
            </a:pPr>
            <a:r>
              <a:rPr lang="fr-FR" dirty="0"/>
              <a:t>« système de direction scientifique » :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L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étude de toutes les connaissances traditionnelles, leur enregistrement, leur classement et la transformation de ces connaissances en lois scientifiques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La sélection scientifique des ouvriers et le perfectionnement de leurs qualités et connaissances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La mise en application de la science du travail par des ouvriers scientifiquement entraînés</a:t>
            </a:r>
          </a:p>
          <a:p>
            <a:pPr lvl="1" eaLnBrk="1" hangingPunct="1"/>
            <a:r>
              <a:rPr lang="fr-FR" sz="2000" b="0" dirty="0">
                <a:ea typeface="Times New Roman" charset="0"/>
                <a:cs typeface="Times New Roman" charset="0"/>
              </a:rPr>
              <a:t>La répartition presque égale du travail exécuté dans l</a:t>
            </a:r>
            <a:r>
              <a:rPr lang="ja-JP" altLang="fr-FR" sz="2000" b="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2000" b="0" dirty="0">
                <a:ea typeface="Times New Roman" charset="0"/>
                <a:cs typeface="Times New Roman" charset="0"/>
              </a:rPr>
              <a:t>entreprise entre les ouvriers et les membres de la direction</a:t>
            </a:r>
          </a:p>
          <a:p>
            <a:pPr lvl="1" eaLnBrk="1" hangingPunct="1">
              <a:buFont typeface="Arial" charset="0"/>
              <a:buNone/>
            </a:pPr>
            <a:r>
              <a:rPr lang="fr-FR" sz="2000" b="0" dirty="0">
                <a:ea typeface="Times New Roman" charset="0"/>
                <a:cs typeface="Times New Roman" charset="0"/>
              </a:rPr>
              <a:t>Rôle prépondérant du « savoir informel » et idéologie scientiste.</a:t>
            </a:r>
          </a:p>
          <a:p>
            <a:pPr lvl="1" eaLnBrk="1" hangingPunct="1">
              <a:buFont typeface="Arial" charset="0"/>
              <a:buNone/>
            </a:pPr>
            <a:r>
              <a:rPr lang="fr-FR" sz="2000" b="0" dirty="0">
                <a:ea typeface="Times New Roman" charset="0"/>
                <a:cs typeface="Times New Roman" charset="0"/>
              </a:rPr>
              <a:t>Succès et limites du Taylorisme.</a:t>
            </a:r>
          </a:p>
        </p:txBody>
      </p:sp>
    </p:spTree>
    <p:extLst>
      <p:ext uri="{BB962C8B-B14F-4D97-AF65-F5344CB8AC3E}">
        <p14:creationId xmlns:p14="http://schemas.microsoft.com/office/powerpoint/2010/main" val="18648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e">
  <a:themeElements>
    <a:clrScheme name="Orbite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e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e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EC5CA1F5FE04BABBB56BC71BDEAA9" ma:contentTypeVersion="9" ma:contentTypeDescription="Create a new document." ma:contentTypeScope="" ma:versionID="928e48174bbf1f9a2d58cfe01a6894c2">
  <xsd:schema xmlns:xsd="http://www.w3.org/2001/XMLSchema" xmlns:xs="http://www.w3.org/2001/XMLSchema" xmlns:p="http://schemas.microsoft.com/office/2006/metadata/properties" xmlns:ns2="48a1dfff-0e36-45f9-8749-ce6ca7ff4cd3" xmlns:ns3="c34cfa83-76c0-4894-9040-70483ba9518f" targetNamespace="http://schemas.microsoft.com/office/2006/metadata/properties" ma:root="true" ma:fieldsID="96d7c204dc9d9a54986b7662f74a6009" ns2:_="" ns3:_="">
    <xsd:import namespace="48a1dfff-0e36-45f9-8749-ce6ca7ff4cd3"/>
    <xsd:import namespace="c34cfa83-76c0-4894-9040-70483ba951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1dfff-0e36-45f9-8749-ce6ca7ff4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cfa83-76c0-4894-9040-70483ba9518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0DA943-F0A8-4A84-80B1-71AE35ED29DF}"/>
</file>

<file path=customXml/itemProps2.xml><?xml version="1.0" encoding="utf-8"?>
<ds:datastoreItem xmlns:ds="http://schemas.openxmlformats.org/officeDocument/2006/customXml" ds:itemID="{D12315C3-BE88-4DC9-AD67-86895F42EAF9}"/>
</file>

<file path=customXml/itemProps3.xml><?xml version="1.0" encoding="utf-8"?>
<ds:datastoreItem xmlns:ds="http://schemas.openxmlformats.org/officeDocument/2006/customXml" ds:itemID="{2D8161A5-4A59-4100-9381-52298D8A2D6B}"/>
</file>

<file path=docProps/app.xml><?xml version="1.0" encoding="utf-8"?>
<Properties xmlns="http://schemas.openxmlformats.org/officeDocument/2006/extended-properties" xmlns:vt="http://schemas.openxmlformats.org/officeDocument/2006/docPropsVTypes">
  <Template>Orbite.thmx</Template>
  <TotalTime>3906</TotalTime>
  <Words>945</Words>
  <Application>Microsoft Macintosh PowerPoint</Application>
  <PresentationFormat>Affichage à l'écran (16:9)</PresentationFormat>
  <Paragraphs>111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Candara</vt:lpstr>
      <vt:lpstr>Orbite</vt:lpstr>
      <vt:lpstr>Sociologie des Organisations  2020  Séance n° 1</vt:lpstr>
      <vt:lpstr>Plan du cours</vt:lpstr>
      <vt:lpstr>Les organisations</vt:lpstr>
      <vt:lpstr>Deux questions stupides  pour commencer</vt:lpstr>
      <vt:lpstr>Que cherchons-nous  à comprendre ?</vt:lpstr>
      <vt:lpstr>La Sociologie  des Organisations ?</vt:lpstr>
      <vt:lpstr>Le Taylorisme 1/2</vt:lpstr>
      <vt:lpstr>Le Taylorisme 2/3</vt:lpstr>
      <vt:lpstr>Le Taylorisme 3/3</vt:lpstr>
      <vt:lpstr>L’École des relations humaines 1/2</vt:lpstr>
      <vt:lpstr>L’École des relations humaines 2/2</vt:lpstr>
      <vt:lpstr>Le Management participatif et culturel</vt:lpstr>
      <vt:lpstr>Présentation PowerPoint</vt:lpstr>
    </vt:vector>
  </TitlesOfParts>
  <Company>JFTH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des Organisations</dc:title>
  <dc:creator>bolivar</dc:creator>
  <cp:lastModifiedBy>Michel Sasson</cp:lastModifiedBy>
  <cp:revision>220</cp:revision>
  <dcterms:created xsi:type="dcterms:W3CDTF">2010-09-20T15:38:35Z</dcterms:created>
  <dcterms:modified xsi:type="dcterms:W3CDTF">2020-02-25T16:10:58Z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0x0101003C8EC5CA1F5FE04BABBB56BC71BDEAA9</vt:lpwstr>
  </property>
</Properties>
</file>