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2" r:id="rId2"/>
    <p:sldId id="312" r:id="rId3"/>
    <p:sldId id="298" r:id="rId4"/>
    <p:sldId id="299" r:id="rId5"/>
    <p:sldId id="300" r:id="rId6"/>
    <p:sldId id="301" r:id="rId7"/>
    <p:sldId id="302" r:id="rId8"/>
    <p:sldId id="303" r:id="rId9"/>
    <p:sldId id="314" r:id="rId10"/>
    <p:sldId id="305" r:id="rId11"/>
    <p:sldId id="307" r:id="rId12"/>
    <p:sldId id="306" r:id="rId13"/>
    <p:sldId id="308" r:id="rId14"/>
    <p:sldId id="309" r:id="rId15"/>
    <p:sldId id="294" r:id="rId16"/>
  </p:sldIdLst>
  <p:sldSz cx="9144000" cy="5143500" type="screen16x9"/>
  <p:notesSz cx="6858000" cy="91440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1pPr>
    <a:lvl2pPr marL="4572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2pPr>
    <a:lvl3pPr marL="9144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3pPr>
    <a:lvl4pPr marL="13716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4pPr>
    <a:lvl5pPr marL="18288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5pPr>
    <a:lvl6pPr marL="2286000" algn="l" defTabSz="457200" rtl="0" eaLnBrk="1" latinLnBrk="0" hangingPunct="1">
      <a:defRPr i="1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6pPr>
    <a:lvl7pPr marL="2743200" algn="l" defTabSz="457200" rtl="0" eaLnBrk="1" latinLnBrk="0" hangingPunct="1">
      <a:defRPr i="1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7pPr>
    <a:lvl8pPr marL="3200400" algn="l" defTabSz="457200" rtl="0" eaLnBrk="1" latinLnBrk="0" hangingPunct="1">
      <a:defRPr i="1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8pPr>
    <a:lvl9pPr marL="3657600" algn="l" defTabSz="457200" rtl="0" eaLnBrk="1" latinLnBrk="0" hangingPunct="1">
      <a:defRPr i="1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4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FFFF"/>
    <a:srgbClr val="FFFFCC"/>
    <a:srgbClr val="FFCC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5588" autoAdjust="0"/>
  </p:normalViewPr>
  <p:slideViewPr>
    <p:cSldViewPr snapToGrid="0">
      <p:cViewPr varScale="1">
        <p:scale>
          <a:sx n="134" d="100"/>
          <a:sy n="134" d="100"/>
        </p:scale>
        <p:origin x="464" y="176"/>
      </p:cViewPr>
      <p:guideLst>
        <p:guide orient="horz" pos="641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5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07A2D69D-262A-1248-A180-0C6A85F4F5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68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E4A50-F626-7644-973B-85B92CFCF96D}" type="datetimeFigureOut">
              <a:rPr lang="en-US" smtClean="0"/>
              <a:t>6/24/20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D1C2A-496F-844D-A286-966B032DC0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4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6BCA0B-338C-9E49-B9B3-83104FA77F67}" type="slidenum">
              <a:rPr lang="fr-FR" sz="1200"/>
              <a:pPr eaLnBrk="1" hangingPunct="1"/>
              <a:t>3</a:t>
            </a:fld>
            <a:endParaRPr lang="fr-F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3116356"/>
            <a:ext cx="7542212" cy="759759"/>
          </a:xfrm>
        </p:spPr>
        <p:txBody>
          <a:bodyPr anchor="b" anchorCtr="0">
            <a:noAutofit/>
          </a:bodyPr>
          <a:lstStyle/>
          <a:p>
            <a:r>
              <a:rPr lang="fr-FR" dirty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3923179"/>
            <a:ext cx="7542212" cy="7732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20" y="168509"/>
            <a:ext cx="5795963" cy="29575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2971800"/>
            <a:ext cx="7585710" cy="504265"/>
          </a:xfrm>
        </p:spPr>
        <p:txBody>
          <a:bodyPr anchor="b">
            <a:normAutofit/>
          </a:bodyPr>
          <a:lstStyle>
            <a:lvl1pPr algn="ctr">
              <a:defRPr sz="27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8" y="342901"/>
            <a:ext cx="2940087" cy="2205065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1500"/>
              </a:spcBef>
              <a:buFontTx/>
              <a:buNone/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3479426"/>
            <a:ext cx="7585710" cy="10287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5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 algn="ctr" defTabSz="685800" rtl="0" eaLnBrk="1" latinLnBrk="0" hangingPunct="1">
              <a:spcBef>
                <a:spcPts val="1500"/>
              </a:spcBef>
              <a:buFontTx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51812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X Master ISIC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06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Organisation &amp; Innovation ISC633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4767263"/>
            <a:ext cx="762000" cy="273844"/>
          </a:xfrm>
          <a:prstGeom prst="rect">
            <a:avLst/>
          </a:prstGeom>
        </p:spPr>
        <p:txBody>
          <a:bodyPr/>
          <a:lstStyle/>
          <a:p>
            <a:fld id="{EBF5CD18-686B-47A9-AFD5-66CE5FA52A66}" type="slidenum">
              <a:rPr smtClean="0"/>
              <a:pPr/>
              <a:t>‹N°›</a:t>
            </a:fld>
            <a:endParaRPr/>
          </a:p>
        </p:txBody>
      </p:sp>
    </p:spTree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1812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X Master ISIC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06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Organisation &amp; Innovation ISC633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4767263"/>
            <a:ext cx="762000" cy="273844"/>
          </a:xfrm>
          <a:prstGeom prst="rect">
            <a:avLst/>
          </a:prstGeom>
        </p:spPr>
        <p:txBody>
          <a:bodyPr/>
          <a:lstStyle/>
          <a:p>
            <a:fld id="{EBF5CD18-686B-47A9-AFD5-66CE5FA52A66}" type="slidenum">
              <a:rPr smtClean="0"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6" y="312644"/>
            <a:ext cx="1940859" cy="4205568"/>
          </a:xfrm>
        </p:spPr>
        <p:txBody>
          <a:bodyPr vert="eaVert" anchor="ctr" anchorCtr="0"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8" y="310511"/>
            <a:ext cx="6144839" cy="42077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1812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X Master ISIC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06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Organisation &amp; Innovation ISC633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4767263"/>
            <a:ext cx="762000" cy="273844"/>
          </a:xfrm>
          <a:prstGeom prst="rect">
            <a:avLst/>
          </a:prstGeom>
        </p:spPr>
        <p:txBody>
          <a:bodyPr/>
          <a:lstStyle/>
          <a:p>
            <a:fld id="{EBF5CD18-686B-47A9-AFD5-66CE5FA52A66}" type="slidenum">
              <a:rPr smtClean="0"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8" y="914260"/>
            <a:ext cx="7542213" cy="146923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9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8" y="2418160"/>
            <a:ext cx="7542213" cy="112514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spcBef>
                <a:spcPts val="1500"/>
              </a:spcBef>
              <a:buFontTx/>
              <a:buNone/>
              <a:defRPr sz="18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1812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95F9B5-85F7-443F-A1D5-3EAA3C3899FA}" type="datetimeFigureOut">
              <a:rPr lang="fr-FR"/>
              <a:pPr/>
              <a:t>24/06/2020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06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4767263"/>
            <a:ext cx="762000" cy="273844"/>
          </a:xfrm>
          <a:prstGeom prst="rect">
            <a:avLst/>
          </a:prstGeom>
        </p:spPr>
        <p:txBody>
          <a:bodyPr/>
          <a:lstStyle/>
          <a:p>
            <a:fld id="{2361A3BC-1721-41A9-A28E-3ABDE20B2BF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0683"/>
            <a:ext cx="7581901" cy="1240491"/>
          </a:xfrm>
        </p:spPr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419226"/>
            <a:ext cx="3657600" cy="298132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419226"/>
            <a:ext cx="3657600" cy="298132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51812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X Master ISIC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06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Organisation &amp; Innovation ISC633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4767263"/>
            <a:ext cx="762000" cy="273844"/>
          </a:xfrm>
          <a:prstGeom prst="rect">
            <a:avLst/>
          </a:prstGeom>
        </p:spPr>
        <p:txBody>
          <a:bodyPr/>
          <a:lstStyle/>
          <a:p>
            <a:fld id="{EBF5CD18-686B-47A9-AFD5-66CE5FA52A66}" type="slidenum">
              <a:rPr smtClean="0"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0683"/>
            <a:ext cx="7581901" cy="1240491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321174"/>
            <a:ext cx="3657600" cy="38660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1795182"/>
            <a:ext cx="3657600" cy="260536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321174"/>
            <a:ext cx="3657600" cy="38660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1795182"/>
            <a:ext cx="3657600" cy="260536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51812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X Master ISIC 2007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106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Organisation &amp; Innovation ISC633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191000" y="4767263"/>
            <a:ext cx="762000" cy="273844"/>
          </a:xfrm>
          <a:prstGeom prst="rect">
            <a:avLst/>
          </a:prstGeom>
        </p:spPr>
        <p:txBody>
          <a:bodyPr/>
          <a:lstStyle/>
          <a:p>
            <a:fld id="{EBF5CD18-686B-47A9-AFD5-66CE5FA52A66}" type="slidenum">
              <a:rPr smtClean="0"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51812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X Master ISIC 2007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106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Organisation &amp; Innovation ISC633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91000" y="4767263"/>
            <a:ext cx="762000" cy="273844"/>
          </a:xfrm>
          <a:prstGeom prst="rect">
            <a:avLst/>
          </a:prstGeom>
        </p:spPr>
        <p:txBody>
          <a:bodyPr/>
          <a:lstStyle/>
          <a:p>
            <a:fld id="{EBF5CD18-686B-47A9-AFD5-66CE5FA52A66}" type="slidenum">
              <a:rPr smtClean="0"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51812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/>
              <a:t>X Master ISIC 2007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06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Organisation &amp; Innovation ISC633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0" y="4767263"/>
            <a:ext cx="762000" cy="273844"/>
          </a:xfrm>
          <a:prstGeom prst="rect">
            <a:avLst/>
          </a:prstGeom>
        </p:spPr>
        <p:txBody>
          <a:bodyPr/>
          <a:lstStyle/>
          <a:p>
            <a:fld id="{EBF5CD18-686B-47A9-AFD5-66CE5FA52A66}" type="slidenum">
              <a:rPr smtClean="0"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342901"/>
            <a:ext cx="3566160" cy="1028700"/>
          </a:xfrm>
        </p:spPr>
        <p:txBody>
          <a:bodyPr anchor="b">
            <a:normAutofit/>
          </a:bodyPr>
          <a:lstStyle>
            <a:lvl1pPr algn="ctr">
              <a:defRPr sz="2700" b="1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342901"/>
            <a:ext cx="3566160" cy="40576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371601"/>
            <a:ext cx="3566160" cy="274320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51812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X Master ISIC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06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Organisation &amp; Innovation ISC633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4767263"/>
            <a:ext cx="762000" cy="273844"/>
          </a:xfrm>
          <a:prstGeom prst="rect">
            <a:avLst/>
          </a:prstGeom>
        </p:spPr>
        <p:txBody>
          <a:bodyPr/>
          <a:lstStyle/>
          <a:p>
            <a:fld id="{EBF5CD18-686B-47A9-AFD5-66CE5FA52A66}" type="slidenum">
              <a:rPr smtClean="0"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42900"/>
            <a:ext cx="3566160" cy="1028700"/>
          </a:xfrm>
        </p:spPr>
        <p:txBody>
          <a:bodyPr anchor="b">
            <a:normAutofit/>
          </a:bodyPr>
          <a:lstStyle>
            <a:lvl1pPr algn="ctr">
              <a:defRPr sz="27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257300"/>
            <a:ext cx="2975610" cy="2231708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371600"/>
            <a:ext cx="356616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5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 algn="ctr" defTabSz="685800" rtl="0" eaLnBrk="1" latinLnBrk="0" hangingPunct="1">
              <a:spcBef>
                <a:spcPts val="1500"/>
              </a:spcBef>
              <a:buFontTx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51812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X Master ISIC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06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Organisation &amp; Innovation ISC633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4767263"/>
            <a:ext cx="762000" cy="273844"/>
          </a:xfrm>
          <a:prstGeom prst="rect">
            <a:avLst/>
          </a:prstGeom>
        </p:spPr>
        <p:txBody>
          <a:bodyPr/>
          <a:lstStyle/>
          <a:p>
            <a:fld id="{EBF5CD18-686B-47A9-AFD5-66CE5FA52A66}" type="slidenum">
              <a:rPr smtClean="0"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509" y="80683"/>
            <a:ext cx="8197849" cy="1007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noProof="0" dirty="0"/>
              <a:t>Cliquez et modifiez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81" y="1233249"/>
            <a:ext cx="8210677" cy="3490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468314" y="4786313"/>
            <a:ext cx="8207375" cy="0"/>
          </a:xfrm>
          <a:prstGeom prst="line">
            <a:avLst/>
          </a:prstGeom>
          <a:noFill/>
          <a:ln w="38100" cmpd="dbl">
            <a:solidFill>
              <a:srgbClr val="F2D908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9" name="Date Placeholder 1"/>
          <p:cNvSpPr txBox="1">
            <a:spLocks/>
          </p:cNvSpPr>
          <p:nvPr userDrawn="1"/>
        </p:nvSpPr>
        <p:spPr>
          <a:xfrm>
            <a:off x="6560461" y="482750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Arial" pitchFamily="-65" charset="0"/>
                <a:ea typeface="Arial" pitchFamily="-65" charset="0"/>
                <a:cs typeface="Arial" pitchFamily="-65" charset="0"/>
              </a:rPr>
              <a:t> 2020 / sasson.fr ©</a:t>
            </a:r>
          </a:p>
        </p:txBody>
      </p:sp>
      <p:sp>
        <p:nvSpPr>
          <p:cNvPr id="10" name="Date Placeholder 1"/>
          <p:cNvSpPr txBox="1">
            <a:spLocks/>
          </p:cNvSpPr>
          <p:nvPr userDrawn="1"/>
        </p:nvSpPr>
        <p:spPr>
          <a:xfrm>
            <a:off x="490704" y="4827505"/>
            <a:ext cx="248566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Arial" pitchFamily="-65" charset="0"/>
                <a:ea typeface="Arial" pitchFamily="-65" charset="0"/>
                <a:cs typeface="Arial" pitchFamily="-65" charset="0"/>
              </a:rPr>
              <a:t>Sociologie des organisations</a:t>
            </a:r>
          </a:p>
        </p:txBody>
      </p:sp>
      <p:sp>
        <p:nvSpPr>
          <p:cNvPr id="11" name="Date Placeholder 1"/>
          <p:cNvSpPr txBox="1">
            <a:spLocks/>
          </p:cNvSpPr>
          <p:nvPr userDrawn="1"/>
        </p:nvSpPr>
        <p:spPr>
          <a:xfrm>
            <a:off x="3525582" y="482750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2930F9-2D79-884C-99FB-B0A5087EFB17}" type="slidenum">
              <a:rPr kumimoji="0" lang="fr-FR" sz="825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Arial" pitchFamily="-65" charset="0"/>
                <a:ea typeface="Arial" pitchFamily="-65" charset="0"/>
                <a:cs typeface="Arial" pitchFamily="-65" charset="0"/>
              </a:rPr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82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defTabSz="6858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02419" indent="-302419" algn="l" defTabSz="685800" rtl="0" eaLnBrk="1" latinLnBrk="0" hangingPunct="1">
        <a:spcBef>
          <a:spcPts val="1500"/>
        </a:spcBef>
        <a:buFontTx/>
        <a:buBlip>
          <a:blip r:embed="rId14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604838" indent="-302419" algn="l" defTabSz="685800" rtl="0" eaLnBrk="1" latinLnBrk="0" hangingPunct="1">
        <a:spcBef>
          <a:spcPts val="450"/>
        </a:spcBef>
        <a:buFontTx/>
        <a:buBlip>
          <a:blip r:embed="rId14"/>
        </a:buBlip>
        <a:defRPr sz="165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857250" indent="-252413" algn="l" defTabSz="685800" rtl="0" eaLnBrk="1" latinLnBrk="0" hangingPunct="1">
        <a:spcBef>
          <a:spcPts val="450"/>
        </a:spcBef>
        <a:buFontTx/>
        <a:buBlip>
          <a:blip r:embed="rId14"/>
        </a:buBlip>
        <a:defRPr sz="15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119188" indent="-261938" algn="l" defTabSz="685800" rtl="0" eaLnBrk="1" latinLnBrk="0" hangingPunct="1">
        <a:spcBef>
          <a:spcPts val="450"/>
        </a:spcBef>
        <a:buFontTx/>
        <a:buBlip>
          <a:blip r:embed="rId14"/>
        </a:buBlip>
        <a:defRPr sz="135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371600" indent="-252413" algn="l" defTabSz="685800" rtl="0" eaLnBrk="1" latinLnBrk="0" hangingPunct="1">
        <a:spcBef>
          <a:spcPts val="450"/>
        </a:spcBef>
        <a:buFontTx/>
        <a:buBlip>
          <a:blip r:embed="rId14"/>
        </a:buBlip>
        <a:defRPr sz="135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10772" y="1546707"/>
            <a:ext cx="6152223" cy="1612718"/>
          </a:xfrm>
        </p:spPr>
        <p:txBody>
          <a:bodyPr/>
          <a:lstStyle/>
          <a:p>
            <a:pPr algn="ctr" eaLnBrk="1" hangingPunct="1"/>
            <a:r>
              <a:rPr lang="fr-FR" dirty="0"/>
              <a:t>Sociologie des Organisations</a:t>
            </a:r>
            <a:br>
              <a:rPr lang="fr-FR" sz="4500" dirty="0"/>
            </a:br>
            <a:br>
              <a:rPr lang="fr-FR" sz="4500"/>
            </a:br>
            <a:r>
              <a:rPr lang="fr-FR" sz="2100"/>
              <a:t>2020</a:t>
            </a:r>
            <a:r>
              <a:rPr lang="fr-FR" sz="2100" dirty="0"/>
              <a:t>	 Séance n° 2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fr-FR" sz="2700" dirty="0">
                <a:solidFill>
                  <a:schemeClr val="accent1"/>
                </a:solidFill>
                <a:latin typeface="+mj-lt"/>
              </a:rPr>
              <a:t>Michel Sasson</a:t>
            </a:r>
            <a:endParaRPr lang="fr-FR" sz="1350" dirty="0">
              <a:solidFill>
                <a:schemeClr val="accent1"/>
              </a:solidFill>
              <a:latin typeface="+mj-lt"/>
            </a:endParaRPr>
          </a:p>
          <a:p>
            <a:pPr eaLnBrk="1" hangingPunct="1"/>
            <a:r>
              <a:rPr lang="fr-FR" sz="1350" dirty="0" err="1">
                <a:solidFill>
                  <a:srgbClr val="FFFFFF"/>
                </a:solidFill>
                <a:latin typeface="+mj-lt"/>
              </a:rPr>
              <a:t>michel@sasson.fr</a:t>
            </a:r>
            <a:endParaRPr lang="fr-FR" sz="1350" dirty="0">
              <a:solidFill>
                <a:srgbClr val="FFFFFF"/>
              </a:solidFill>
              <a:latin typeface="+mj-lt"/>
            </a:endParaRPr>
          </a:p>
          <a:p>
            <a:pPr eaLnBrk="1" hangingPunct="1"/>
            <a:endParaRPr lang="fr-FR" sz="135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64015" y="1681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 descr="Sans titre-1.gif">
            <a:extLst>
              <a:ext uri="{FF2B5EF4-FFF2-40B4-BE49-F238E27FC236}">
                <a16:creationId xmlns:a16="http://schemas.microsoft.com/office/drawing/2014/main" id="{986CE143-AA94-2E4B-823E-3E46118FB3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213" y="330199"/>
            <a:ext cx="723096" cy="687388"/>
          </a:xfrm>
          <a:prstGeom prst="rect">
            <a:avLst/>
          </a:prstGeom>
        </p:spPr>
      </p:pic>
      <p:pic>
        <p:nvPicPr>
          <p:cNvPr id="8" name="Picture 5" descr="logo-epita-hd.png">
            <a:extLst>
              <a:ext uri="{FF2B5EF4-FFF2-40B4-BE49-F238E27FC236}">
                <a16:creationId xmlns:a16="http://schemas.microsoft.com/office/drawing/2014/main" id="{0D6BD84E-D9B1-EC4B-878A-F5C8E5B63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629" y="330199"/>
            <a:ext cx="1351159" cy="91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55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+mn-lt"/>
              </a:rPr>
              <a:t>La zone d</a:t>
            </a:r>
            <a:r>
              <a:rPr lang="ja-JP" altLang="fr-FR">
                <a:latin typeface="+mn-lt"/>
              </a:rPr>
              <a:t>’</a:t>
            </a:r>
            <a:r>
              <a:rPr lang="fr-FR" altLang="ja-JP">
                <a:latin typeface="+mn-lt"/>
              </a:rPr>
              <a:t>incertitude</a:t>
            </a:r>
            <a:endParaRPr lang="fr-FR">
              <a:latin typeface="+mn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Autonomie et zone d</a:t>
            </a:r>
            <a:r>
              <a:rPr lang="ja-JP" altLang="fr-FR" dirty="0"/>
              <a:t>’</a:t>
            </a:r>
            <a:r>
              <a:rPr lang="fr-FR" altLang="ja-JP" dirty="0"/>
              <a:t>incertitude :</a:t>
            </a:r>
          </a:p>
          <a:p>
            <a:pPr lvl="1" eaLnBrk="1" hangingPunct="1"/>
            <a:r>
              <a:rPr lang="fr-FR" sz="1500" dirty="0">
                <a:ea typeface="Times New Roman" charset="0"/>
                <a:cs typeface="Times New Roman" charset="0"/>
              </a:rPr>
              <a:t>Le retour de l</a:t>
            </a:r>
            <a:r>
              <a:rPr lang="ja-JP" altLang="fr-FR" sz="150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1500" dirty="0">
                <a:ea typeface="Times New Roman" charset="0"/>
                <a:cs typeface="Times New Roman" charset="0"/>
              </a:rPr>
              <a:t>OS régleur,</a:t>
            </a:r>
          </a:p>
          <a:p>
            <a:pPr lvl="1" eaLnBrk="1" hangingPunct="1"/>
            <a:r>
              <a:rPr lang="fr-FR" sz="1500" dirty="0">
                <a:ea typeface="Times New Roman" charset="0"/>
                <a:cs typeface="Times New Roman" charset="0"/>
              </a:rPr>
              <a:t>Refuser, négocier, obtenir, faire payer plus cher SI je préserve la zone que l</a:t>
            </a:r>
            <a:r>
              <a:rPr lang="ja-JP" altLang="fr-FR" sz="150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1500" dirty="0">
                <a:ea typeface="Times New Roman" charset="0"/>
                <a:cs typeface="Times New Roman" charset="0"/>
              </a:rPr>
              <a:t>autre ne maîtrise pas,</a:t>
            </a:r>
          </a:p>
          <a:p>
            <a:pPr lvl="1" eaLnBrk="1" hangingPunct="1"/>
            <a:r>
              <a:rPr lang="fr-FR" sz="1500" dirty="0">
                <a:ea typeface="Times New Roman" charset="0"/>
                <a:cs typeface="Times New Roman" charset="0"/>
              </a:rPr>
              <a:t>Autonomie + Imprévisibilité = Pouvoir,</a:t>
            </a:r>
          </a:p>
          <a:p>
            <a:pPr lvl="1" eaLnBrk="1" hangingPunct="1"/>
            <a:r>
              <a:rPr lang="fr-FR" sz="1500" dirty="0">
                <a:ea typeface="Times New Roman" charset="0"/>
                <a:cs typeface="Times New Roman" charset="0"/>
              </a:rPr>
              <a:t>Exclure les autres acteurs de l</a:t>
            </a:r>
            <a:r>
              <a:rPr lang="ja-JP" altLang="fr-FR" sz="150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1500" dirty="0">
                <a:ea typeface="Times New Roman" charset="0"/>
                <a:cs typeface="Times New Roman" charset="0"/>
              </a:rPr>
              <a:t>expertise.</a:t>
            </a:r>
            <a:endParaRPr lang="fr-FR" sz="1500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376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+mn-lt"/>
              </a:rPr>
              <a:t>Le pouvoir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Définition</a:t>
            </a:r>
            <a:endParaRPr lang="fr-FR" sz="1500" dirty="0"/>
          </a:p>
          <a:p>
            <a:pPr marL="406004" lvl="1" indent="-135731"/>
            <a:r>
              <a:rPr lang="fr-FR" sz="1500" dirty="0">
                <a:ea typeface="Times New Roman" charset="0"/>
                <a:cs typeface="Times New Roman" charset="0"/>
              </a:rPr>
              <a:t>Le pouvoir est la capacité pour certains individus (ou groupes) d</a:t>
            </a:r>
            <a:r>
              <a:rPr lang="ja-JP" altLang="fr-FR" sz="150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1500" dirty="0">
                <a:ea typeface="Times New Roman" charset="0"/>
                <a:cs typeface="Times New Roman" charset="0"/>
              </a:rPr>
              <a:t>agir sur d</a:t>
            </a:r>
            <a:r>
              <a:rPr lang="ja-JP" altLang="fr-FR" sz="150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1500" dirty="0">
                <a:ea typeface="Times New Roman" charset="0"/>
                <a:cs typeface="Times New Roman" charset="0"/>
              </a:rPr>
              <a:t>autres individus (ou groupes) </a:t>
            </a:r>
          </a:p>
          <a:p>
            <a:pPr marL="406004" lvl="1" indent="-135731"/>
            <a:r>
              <a:rPr lang="fr-FR" sz="1500" dirty="0">
                <a:ea typeface="Times New Roman" charset="0"/>
                <a:cs typeface="Times New Roman" charset="0"/>
              </a:rPr>
              <a:t>Le pouvoir comme relation : réciprocité,</a:t>
            </a:r>
          </a:p>
          <a:p>
            <a:pPr marL="406004" lvl="1" indent="-135731"/>
            <a:r>
              <a:rPr lang="fr-FR" sz="1500" dirty="0">
                <a:ea typeface="Times New Roman" charset="0"/>
                <a:cs typeface="Times New Roman" charset="0"/>
              </a:rPr>
              <a:t>Pression accrue et négociation dans une relation déséquilibrée.</a:t>
            </a:r>
          </a:p>
          <a:p>
            <a:pPr marL="0" indent="0">
              <a:buNone/>
            </a:pPr>
            <a:r>
              <a:rPr lang="fr-FR" dirty="0"/>
              <a:t>Ressources du pouvoir </a:t>
            </a:r>
            <a:endParaRPr lang="fr-FR" sz="1500" dirty="0"/>
          </a:p>
          <a:p>
            <a:pPr marL="406004" lvl="1" indent="-135731"/>
            <a:r>
              <a:rPr lang="fr-FR" sz="1500" dirty="0">
                <a:ea typeface="Times New Roman" charset="0"/>
                <a:cs typeface="Times New Roman" charset="0"/>
              </a:rPr>
              <a:t>La contrainte,</a:t>
            </a:r>
          </a:p>
          <a:p>
            <a:pPr marL="406004" lvl="1" indent="-135731"/>
            <a:r>
              <a:rPr lang="fr-FR" sz="1500" dirty="0">
                <a:ea typeface="Times New Roman" charset="0"/>
                <a:cs typeface="Times New Roman" charset="0"/>
              </a:rPr>
              <a:t>La légitimité.</a:t>
            </a:r>
          </a:p>
          <a:p>
            <a:pPr marL="0" indent="0">
              <a:buNone/>
            </a:pPr>
            <a:r>
              <a:rPr lang="fr-FR" dirty="0"/>
              <a:t>Sources du pouvoir</a:t>
            </a:r>
          </a:p>
          <a:p>
            <a:pPr marL="406004" lvl="1" indent="-135731"/>
            <a:r>
              <a:rPr lang="fr-FR" sz="1500" dirty="0">
                <a:ea typeface="Times New Roman" charset="0"/>
                <a:cs typeface="Times New Roman" charset="0"/>
              </a:rPr>
              <a:t>Expertise, </a:t>
            </a:r>
          </a:p>
          <a:p>
            <a:pPr marL="406004" lvl="1" indent="-135731"/>
            <a:r>
              <a:rPr lang="fr-FR" sz="1500" dirty="0">
                <a:ea typeface="Times New Roman" charset="0"/>
                <a:cs typeface="Times New Roman" charset="0"/>
              </a:rPr>
              <a:t>Maîtrise des relations avec l</a:t>
            </a:r>
            <a:r>
              <a:rPr lang="ja-JP" altLang="fr-FR" sz="150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1500" dirty="0">
                <a:ea typeface="Times New Roman" charset="0"/>
                <a:cs typeface="Times New Roman" charset="0"/>
              </a:rPr>
              <a:t>environnement, </a:t>
            </a:r>
          </a:p>
          <a:p>
            <a:pPr marL="406004" lvl="1" indent="-135731"/>
            <a:r>
              <a:rPr lang="fr-FR" sz="1500" dirty="0">
                <a:ea typeface="Times New Roman" charset="0"/>
                <a:cs typeface="Times New Roman" charset="0"/>
              </a:rPr>
              <a:t>Qualité de la communication, </a:t>
            </a:r>
          </a:p>
          <a:p>
            <a:pPr marL="406004" lvl="1" indent="-135731"/>
            <a:r>
              <a:rPr lang="fr-FR" sz="1500" dirty="0">
                <a:ea typeface="Times New Roman" charset="0"/>
                <a:cs typeface="Times New Roman" charset="0"/>
              </a:rPr>
              <a:t>Utilisation des règles institutionnelles.</a:t>
            </a:r>
          </a:p>
        </p:txBody>
      </p:sp>
    </p:spTree>
    <p:extLst>
      <p:ext uri="{BB962C8B-B14F-4D97-AF65-F5344CB8AC3E}">
        <p14:creationId xmlns:p14="http://schemas.microsoft.com/office/powerpoint/2010/main" val="238729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39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+mn-lt"/>
              </a:rPr>
              <a:t>Une nouvelle lecture du pouvoir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1006079"/>
            <a:ext cx="6172200" cy="431006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fr-FR" dirty="0">
                <a:solidFill>
                  <a:srgbClr val="F2D908"/>
                </a:solidFill>
              </a:rPr>
              <a:t>Surveiller et punir  </a:t>
            </a:r>
            <a:r>
              <a:rPr lang="fr-FR" sz="1500" dirty="0">
                <a:solidFill>
                  <a:srgbClr val="F2D908"/>
                </a:solidFill>
              </a:rPr>
              <a:t>(Michel Foucault)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475874" y="1363390"/>
            <a:ext cx="6172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fr-FR" i="0" dirty="0">
                <a:latin typeface="+mn-lt"/>
                <a:cs typeface="Times New Roman" charset="0"/>
              </a:rPr>
              <a:t>Le retournement du regard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fr-FR" i="0" dirty="0">
                <a:latin typeface="+mn-lt"/>
                <a:cs typeface="Times New Roman" charset="0"/>
              </a:rPr>
              <a:t>Du supplice du parricide au règlement intérieur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fr-FR" i="0" dirty="0">
                <a:latin typeface="+mn-lt"/>
                <a:cs typeface="Times New Roman" charset="0"/>
              </a:rPr>
              <a:t>Intériorisation et culpabilisation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fr-FR" i="0" dirty="0">
              <a:latin typeface="+mn-lt"/>
              <a:cs typeface="Times New Roman" charset="0"/>
            </a:endParaRPr>
          </a:p>
        </p:txBody>
      </p:sp>
      <p:pic>
        <p:nvPicPr>
          <p:cNvPr id="53257" name="Picture 9" descr="C:\Documents and Settings\Michel\Mes documents\Mes images\Polytechnique\fouc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45" y="1088662"/>
            <a:ext cx="2068003" cy="135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0" descr="C:\Documents and Settings\Michel\Mes documents\Mes images\Polytechnique\panopt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616" y="2756297"/>
            <a:ext cx="2596753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Picture 11" descr="C:\Documents and Settings\Michel\Mes documents\Mes images\Polytechnique\panopticon-thum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9073" y="2745582"/>
            <a:ext cx="1972865" cy="202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1485900" y="2409825"/>
            <a:ext cx="6172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i="0" dirty="0">
                <a:latin typeface="+mn-lt"/>
                <a:cs typeface="Times New Roman" charset="0"/>
              </a:rPr>
              <a:t>Un exemple : le </a:t>
            </a:r>
            <a:r>
              <a:rPr lang="fr-FR" b="1" i="0" dirty="0">
                <a:solidFill>
                  <a:srgbClr val="F2D908"/>
                </a:solidFill>
                <a:latin typeface="+mn-lt"/>
                <a:cs typeface="Times New Roman" charset="0"/>
              </a:rPr>
              <a:t>Panoptique</a:t>
            </a:r>
            <a:endParaRPr lang="fr-FR" i="0" dirty="0">
              <a:solidFill>
                <a:srgbClr val="F2D908"/>
              </a:solidFill>
              <a:latin typeface="+mn-lt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00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  <p:bldP spid="53252" grpId="0" autoUpdateAnimBg="0"/>
      <p:bldP spid="5326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+mn-lt"/>
              </a:rPr>
              <a:t>La grille d</a:t>
            </a:r>
            <a:r>
              <a:rPr lang="ja-JP" altLang="fr-FR">
                <a:latin typeface="+mn-lt"/>
              </a:rPr>
              <a:t>’</a:t>
            </a:r>
            <a:r>
              <a:rPr lang="fr-FR" altLang="ja-JP">
                <a:latin typeface="+mn-lt"/>
              </a:rPr>
              <a:t>analyse</a:t>
            </a:r>
            <a:endParaRPr lang="fr-FR">
              <a:latin typeface="+mn-lt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Description globale</a:t>
            </a:r>
            <a:endParaRPr lang="fr-FR" sz="1500" dirty="0"/>
          </a:p>
          <a:p>
            <a:pPr marL="406004" lvl="1" indent="-135731"/>
            <a:r>
              <a:rPr lang="fr-FR" sz="1500" dirty="0">
                <a:ea typeface="Times New Roman" charset="0"/>
                <a:cs typeface="Times New Roman" charset="0"/>
              </a:rPr>
              <a:t>Le produit,</a:t>
            </a:r>
          </a:p>
          <a:p>
            <a:pPr marL="406004" lvl="1" indent="-135731"/>
            <a:r>
              <a:rPr lang="fr-FR" sz="1500" dirty="0">
                <a:ea typeface="Times New Roman" charset="0"/>
                <a:cs typeface="Times New Roman" charset="0"/>
              </a:rPr>
              <a:t>Les données générales.</a:t>
            </a:r>
          </a:p>
          <a:p>
            <a:pPr marL="406004" lvl="1" indent="-135731"/>
            <a:endParaRPr lang="fr-FR" sz="1500" dirty="0"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fr-FR" dirty="0"/>
              <a:t>Description de l</a:t>
            </a:r>
            <a:r>
              <a:rPr lang="ja-JP" altLang="fr-FR" dirty="0"/>
              <a:t>’</a:t>
            </a:r>
            <a:r>
              <a:rPr lang="fr-FR" altLang="ja-JP" dirty="0"/>
              <a:t>organisation à partir des règles formelles</a:t>
            </a:r>
            <a:endParaRPr lang="fr-FR" altLang="ja-JP" sz="1500" dirty="0"/>
          </a:p>
          <a:p>
            <a:pPr marL="406004" lvl="1" indent="-135731"/>
            <a:r>
              <a:rPr lang="fr-FR" sz="1500" dirty="0">
                <a:ea typeface="Times New Roman" charset="0"/>
                <a:cs typeface="Times New Roman" charset="0"/>
              </a:rPr>
              <a:t>Repérer ces règles,</a:t>
            </a:r>
          </a:p>
          <a:p>
            <a:pPr marL="406004" lvl="1" indent="-135731"/>
            <a:r>
              <a:rPr lang="fr-FR" sz="1500" dirty="0">
                <a:ea typeface="Times New Roman" charset="0"/>
                <a:cs typeface="Times New Roman" charset="0"/>
              </a:rPr>
              <a:t>Rôle de l</a:t>
            </a:r>
            <a:r>
              <a:rPr lang="ja-JP" altLang="fr-FR" sz="150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1500" dirty="0">
                <a:ea typeface="Times New Roman" charset="0"/>
                <a:cs typeface="Times New Roman" charset="0"/>
              </a:rPr>
              <a:t>organigramme,</a:t>
            </a:r>
          </a:p>
          <a:p>
            <a:pPr marL="406004" lvl="1" indent="-135731"/>
            <a:r>
              <a:rPr lang="fr-FR" sz="1500" dirty="0">
                <a:ea typeface="Times New Roman" charset="0"/>
                <a:cs typeface="Times New Roman" charset="0"/>
              </a:rPr>
              <a:t>Analyse du circuit officiel des procédures.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Description du fonctionnement informel</a:t>
            </a:r>
            <a:endParaRPr lang="fr-FR" sz="1500" dirty="0"/>
          </a:p>
          <a:p>
            <a:pPr marL="406004" lvl="1" indent="-135731"/>
            <a:r>
              <a:rPr lang="fr-FR" sz="1500" dirty="0">
                <a:ea typeface="Times New Roman" charset="0"/>
                <a:cs typeface="Times New Roman" charset="0"/>
              </a:rPr>
              <a:t>Événement imprévu ou conflictuel,</a:t>
            </a:r>
          </a:p>
          <a:p>
            <a:pPr marL="406004" lvl="1" indent="-135731"/>
            <a:r>
              <a:rPr lang="fr-FR" sz="1500" dirty="0">
                <a:ea typeface="Times New Roman" charset="0"/>
                <a:cs typeface="Times New Roman" charset="0"/>
              </a:rPr>
              <a:t>Observation des rapports affectifs entres individus et groupes.</a:t>
            </a:r>
          </a:p>
        </p:txBody>
      </p:sp>
    </p:spTree>
    <p:extLst>
      <p:ext uri="{BB962C8B-B14F-4D97-AF65-F5344CB8AC3E}">
        <p14:creationId xmlns:p14="http://schemas.microsoft.com/office/powerpoint/2010/main" val="882267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+mn-lt"/>
              </a:rPr>
              <a:t>La grille d</a:t>
            </a:r>
            <a:r>
              <a:rPr lang="ja-JP" altLang="fr-FR">
                <a:latin typeface="+mn-lt"/>
              </a:rPr>
              <a:t>’</a:t>
            </a:r>
            <a:r>
              <a:rPr lang="fr-FR" altLang="ja-JP">
                <a:latin typeface="+mn-lt"/>
              </a:rPr>
              <a:t>analyse</a:t>
            </a:r>
            <a:endParaRPr lang="fr-FR">
              <a:latin typeface="+mn-lt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059656"/>
            <a:ext cx="6172200" cy="3725466"/>
          </a:xfrm>
        </p:spPr>
        <p:txBody>
          <a:bodyPr anchor="t" anchorCtr="0"/>
          <a:lstStyle/>
          <a:p>
            <a:pPr marL="0" indent="0">
              <a:buNone/>
            </a:pPr>
            <a:r>
              <a:rPr lang="fr-FR" dirty="0"/>
              <a:t>L</a:t>
            </a:r>
            <a:r>
              <a:rPr lang="ja-JP" altLang="fr-FR" dirty="0"/>
              <a:t>’</a:t>
            </a:r>
            <a:r>
              <a:rPr lang="fr-FR" altLang="ja-JP" dirty="0"/>
              <a:t>acteur et le système</a:t>
            </a:r>
            <a:endParaRPr lang="fr-FR" altLang="ja-JP" sz="1500" dirty="0"/>
          </a:p>
          <a:p>
            <a:pPr marL="406004" lvl="1" indent="-135731"/>
            <a:r>
              <a:rPr lang="fr-FR" sz="1500" dirty="0">
                <a:ea typeface="Times New Roman" charset="0"/>
                <a:cs typeface="Times New Roman" charset="0"/>
              </a:rPr>
              <a:t>Lister les acteurs,</a:t>
            </a:r>
          </a:p>
          <a:p>
            <a:pPr marL="406004" lvl="1" indent="-135731"/>
            <a:r>
              <a:rPr lang="fr-FR" sz="1500" dirty="0">
                <a:ea typeface="Times New Roman" charset="0"/>
                <a:cs typeface="Times New Roman" charset="0"/>
              </a:rPr>
              <a:t>Repérer les relations (et alliances) entre acteurs,</a:t>
            </a:r>
          </a:p>
          <a:p>
            <a:pPr marL="406004" lvl="1" indent="-135731"/>
            <a:r>
              <a:rPr lang="fr-FR" sz="1500" dirty="0">
                <a:ea typeface="Times New Roman" charset="0"/>
                <a:cs typeface="Times New Roman" charset="0"/>
              </a:rPr>
              <a:t>Définir les objectifs et enjeux des acteurs,</a:t>
            </a:r>
          </a:p>
          <a:p>
            <a:pPr marL="0" indent="0">
              <a:buNone/>
            </a:pPr>
            <a:r>
              <a:rPr lang="fr-FR" dirty="0"/>
              <a:t>Exemple de grille</a:t>
            </a:r>
          </a:p>
          <a:p>
            <a:pPr marL="0" indent="0">
              <a:buNone/>
            </a:pPr>
            <a:endParaRPr lang="fr-FR" dirty="0"/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2034832" y="2972367"/>
            <a:ext cx="812006" cy="1683544"/>
            <a:chOff x="488" y="2547"/>
            <a:chExt cx="682" cy="1414"/>
          </a:xfrm>
        </p:grpSpPr>
        <p:sp>
          <p:nvSpPr>
            <p:cNvPr id="27683" name="Rectangle 4"/>
            <p:cNvSpPr>
              <a:spLocks noChangeArrowheads="1"/>
            </p:cNvSpPr>
            <p:nvPr/>
          </p:nvSpPr>
          <p:spPr bwMode="auto">
            <a:xfrm>
              <a:off x="489" y="2547"/>
              <a:ext cx="680" cy="31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997A5C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r>
                <a:rPr lang="fr-FR" sz="900" b="1" i="0">
                  <a:solidFill>
                    <a:schemeClr val="bg1"/>
                  </a:solidFill>
                  <a:latin typeface="+mn-lt"/>
                </a:rPr>
                <a:t>Acteur</a:t>
              </a:r>
            </a:p>
          </p:txBody>
        </p:sp>
        <p:sp>
          <p:nvSpPr>
            <p:cNvPr id="27684" name="Rectangle 33"/>
            <p:cNvSpPr>
              <a:spLocks noChangeArrowheads="1"/>
            </p:cNvSpPr>
            <p:nvPr/>
          </p:nvSpPr>
          <p:spPr bwMode="auto">
            <a:xfrm>
              <a:off x="490" y="2918"/>
              <a:ext cx="680" cy="31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997A5C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r>
                <a:rPr lang="fr-FR" sz="1050" b="1" i="0">
                  <a:solidFill>
                    <a:schemeClr val="bg1"/>
                  </a:solidFill>
                  <a:latin typeface="+mn-lt"/>
                </a:rPr>
                <a:t>…</a:t>
              </a:r>
            </a:p>
          </p:txBody>
        </p:sp>
        <p:sp>
          <p:nvSpPr>
            <p:cNvPr id="27685" name="Rectangle 40"/>
            <p:cNvSpPr>
              <a:spLocks noChangeArrowheads="1"/>
            </p:cNvSpPr>
            <p:nvPr/>
          </p:nvSpPr>
          <p:spPr bwMode="auto">
            <a:xfrm>
              <a:off x="489" y="3281"/>
              <a:ext cx="680" cy="31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997A5C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r>
                <a:rPr lang="fr-FR" sz="1050" b="1" i="0">
                  <a:solidFill>
                    <a:schemeClr val="bg1"/>
                  </a:solidFill>
                  <a:latin typeface="+mn-lt"/>
                </a:rPr>
                <a:t>…</a:t>
              </a:r>
            </a:p>
          </p:txBody>
        </p:sp>
        <p:sp>
          <p:nvSpPr>
            <p:cNvPr id="27686" name="Rectangle 47"/>
            <p:cNvSpPr>
              <a:spLocks noChangeArrowheads="1"/>
            </p:cNvSpPr>
            <p:nvPr/>
          </p:nvSpPr>
          <p:spPr bwMode="auto">
            <a:xfrm>
              <a:off x="488" y="3644"/>
              <a:ext cx="680" cy="31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997A5C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r>
                <a:rPr lang="fr-FR" sz="1050" b="1" i="0">
                  <a:solidFill>
                    <a:schemeClr val="bg1"/>
                  </a:solidFill>
                  <a:latin typeface="+mn-lt"/>
                </a:rPr>
                <a:t>…</a:t>
              </a:r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2888447" y="2972367"/>
            <a:ext cx="812006" cy="1683544"/>
            <a:chOff x="1196" y="2547"/>
            <a:chExt cx="682" cy="1414"/>
          </a:xfrm>
        </p:grpSpPr>
        <p:sp>
          <p:nvSpPr>
            <p:cNvPr id="27679" name="Rectangle 5"/>
            <p:cNvSpPr>
              <a:spLocks noChangeArrowheads="1"/>
            </p:cNvSpPr>
            <p:nvPr/>
          </p:nvSpPr>
          <p:spPr bwMode="auto">
            <a:xfrm>
              <a:off x="1197" y="2547"/>
              <a:ext cx="680" cy="31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997A5C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r>
                <a:rPr lang="fr-FR" sz="900" b="1" i="0">
                  <a:solidFill>
                    <a:schemeClr val="bg1"/>
                  </a:solidFill>
                  <a:latin typeface="+mn-lt"/>
                </a:rPr>
                <a:t>Mission ou objectif</a:t>
              </a:r>
            </a:p>
          </p:txBody>
        </p:sp>
        <p:sp>
          <p:nvSpPr>
            <p:cNvPr id="27680" name="Rectangle 34"/>
            <p:cNvSpPr>
              <a:spLocks noChangeArrowheads="1"/>
            </p:cNvSpPr>
            <p:nvPr/>
          </p:nvSpPr>
          <p:spPr bwMode="auto">
            <a:xfrm>
              <a:off x="1198" y="2918"/>
              <a:ext cx="680" cy="31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997A5C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r>
                <a:rPr lang="fr-FR" sz="1050" b="1" i="0">
                  <a:solidFill>
                    <a:schemeClr val="bg1"/>
                  </a:solidFill>
                  <a:latin typeface="+mn-lt"/>
                </a:rPr>
                <a:t>…</a:t>
              </a:r>
            </a:p>
          </p:txBody>
        </p:sp>
        <p:sp>
          <p:nvSpPr>
            <p:cNvPr id="27681" name="Rectangle 41"/>
            <p:cNvSpPr>
              <a:spLocks noChangeArrowheads="1"/>
            </p:cNvSpPr>
            <p:nvPr/>
          </p:nvSpPr>
          <p:spPr bwMode="auto">
            <a:xfrm>
              <a:off x="1197" y="3281"/>
              <a:ext cx="680" cy="31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997A5C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r>
                <a:rPr lang="fr-FR" sz="1050" b="1" i="0">
                  <a:solidFill>
                    <a:schemeClr val="bg1"/>
                  </a:solidFill>
                  <a:latin typeface="+mn-lt"/>
                </a:rPr>
                <a:t>…</a:t>
              </a:r>
            </a:p>
          </p:txBody>
        </p:sp>
        <p:sp>
          <p:nvSpPr>
            <p:cNvPr id="27682" name="Rectangle 48"/>
            <p:cNvSpPr>
              <a:spLocks noChangeArrowheads="1"/>
            </p:cNvSpPr>
            <p:nvPr/>
          </p:nvSpPr>
          <p:spPr bwMode="auto">
            <a:xfrm>
              <a:off x="1196" y="3644"/>
              <a:ext cx="680" cy="31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997A5C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r>
                <a:rPr lang="fr-FR" sz="1050" b="1" i="0">
                  <a:solidFill>
                    <a:schemeClr val="bg1"/>
                  </a:solidFill>
                  <a:latin typeface="+mn-lt"/>
                </a:rPr>
                <a:t>…</a:t>
              </a: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3742063" y="2972367"/>
            <a:ext cx="812006" cy="1683544"/>
            <a:chOff x="1904" y="2547"/>
            <a:chExt cx="682" cy="1414"/>
          </a:xfrm>
        </p:grpSpPr>
        <p:sp>
          <p:nvSpPr>
            <p:cNvPr id="27675" name="Rectangle 6"/>
            <p:cNvSpPr>
              <a:spLocks noChangeArrowheads="1"/>
            </p:cNvSpPr>
            <p:nvPr/>
          </p:nvSpPr>
          <p:spPr bwMode="auto">
            <a:xfrm>
              <a:off x="1905" y="2547"/>
              <a:ext cx="680" cy="31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997A5C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r>
                <a:rPr lang="fr-FR" sz="900" b="1" i="0">
                  <a:solidFill>
                    <a:schemeClr val="bg1"/>
                  </a:solidFill>
                  <a:latin typeface="+mn-lt"/>
                </a:rPr>
                <a:t>Enjeux</a:t>
              </a:r>
            </a:p>
          </p:txBody>
        </p:sp>
        <p:sp>
          <p:nvSpPr>
            <p:cNvPr id="27676" name="Rectangle 35"/>
            <p:cNvSpPr>
              <a:spLocks noChangeArrowheads="1"/>
            </p:cNvSpPr>
            <p:nvPr/>
          </p:nvSpPr>
          <p:spPr bwMode="auto">
            <a:xfrm>
              <a:off x="1906" y="2918"/>
              <a:ext cx="680" cy="31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997A5C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r>
                <a:rPr lang="fr-FR" sz="1050" b="1" i="0">
                  <a:solidFill>
                    <a:schemeClr val="bg1"/>
                  </a:solidFill>
                  <a:latin typeface="+mn-lt"/>
                </a:rPr>
                <a:t>…</a:t>
              </a:r>
            </a:p>
          </p:txBody>
        </p:sp>
        <p:sp>
          <p:nvSpPr>
            <p:cNvPr id="27677" name="Rectangle 42"/>
            <p:cNvSpPr>
              <a:spLocks noChangeArrowheads="1"/>
            </p:cNvSpPr>
            <p:nvPr/>
          </p:nvSpPr>
          <p:spPr bwMode="auto">
            <a:xfrm>
              <a:off x="1905" y="3281"/>
              <a:ext cx="680" cy="31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997A5C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r>
                <a:rPr lang="fr-FR" sz="1050" b="1" i="0">
                  <a:solidFill>
                    <a:schemeClr val="bg1"/>
                  </a:solidFill>
                  <a:latin typeface="+mn-lt"/>
                </a:rPr>
                <a:t>…</a:t>
              </a:r>
            </a:p>
          </p:txBody>
        </p:sp>
        <p:sp>
          <p:nvSpPr>
            <p:cNvPr id="27678" name="Rectangle 49"/>
            <p:cNvSpPr>
              <a:spLocks noChangeArrowheads="1"/>
            </p:cNvSpPr>
            <p:nvPr/>
          </p:nvSpPr>
          <p:spPr bwMode="auto">
            <a:xfrm>
              <a:off x="1904" y="3644"/>
              <a:ext cx="680" cy="31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997A5C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r>
                <a:rPr lang="fr-FR" sz="1050" b="1" i="0">
                  <a:solidFill>
                    <a:schemeClr val="bg1"/>
                  </a:solidFill>
                  <a:latin typeface="+mn-lt"/>
                </a:rPr>
                <a:t>…</a:t>
              </a: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4595678" y="2972367"/>
            <a:ext cx="812006" cy="1683544"/>
            <a:chOff x="2613" y="2547"/>
            <a:chExt cx="682" cy="1414"/>
          </a:xfrm>
        </p:grpSpPr>
        <p:sp>
          <p:nvSpPr>
            <p:cNvPr id="27671" name="Rectangle 7"/>
            <p:cNvSpPr>
              <a:spLocks noChangeArrowheads="1"/>
            </p:cNvSpPr>
            <p:nvPr/>
          </p:nvSpPr>
          <p:spPr bwMode="auto">
            <a:xfrm>
              <a:off x="2614" y="2547"/>
              <a:ext cx="680" cy="31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997A5C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r>
                <a:rPr lang="fr-FR" sz="900" b="1" i="0">
                  <a:solidFill>
                    <a:schemeClr val="bg1"/>
                  </a:solidFill>
                  <a:latin typeface="+mn-lt"/>
                </a:rPr>
                <a:t>Atouts / handicaps</a:t>
              </a:r>
            </a:p>
          </p:txBody>
        </p:sp>
        <p:sp>
          <p:nvSpPr>
            <p:cNvPr id="27672" name="Rectangle 36"/>
            <p:cNvSpPr>
              <a:spLocks noChangeArrowheads="1"/>
            </p:cNvSpPr>
            <p:nvPr/>
          </p:nvSpPr>
          <p:spPr bwMode="auto">
            <a:xfrm>
              <a:off x="2615" y="2918"/>
              <a:ext cx="680" cy="31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997A5C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r>
                <a:rPr lang="fr-FR" sz="1050" b="1" i="0">
                  <a:solidFill>
                    <a:schemeClr val="bg1"/>
                  </a:solidFill>
                  <a:latin typeface="+mn-lt"/>
                </a:rPr>
                <a:t>…</a:t>
              </a:r>
            </a:p>
          </p:txBody>
        </p:sp>
        <p:sp>
          <p:nvSpPr>
            <p:cNvPr id="27673" name="Rectangle 43"/>
            <p:cNvSpPr>
              <a:spLocks noChangeArrowheads="1"/>
            </p:cNvSpPr>
            <p:nvPr/>
          </p:nvSpPr>
          <p:spPr bwMode="auto">
            <a:xfrm>
              <a:off x="2614" y="3281"/>
              <a:ext cx="680" cy="31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997A5C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r>
                <a:rPr lang="fr-FR" sz="1050" b="1" i="0">
                  <a:solidFill>
                    <a:schemeClr val="bg1"/>
                  </a:solidFill>
                  <a:latin typeface="+mn-lt"/>
                </a:rPr>
                <a:t>…</a:t>
              </a:r>
            </a:p>
          </p:txBody>
        </p:sp>
        <p:sp>
          <p:nvSpPr>
            <p:cNvPr id="27674" name="Rectangle 50"/>
            <p:cNvSpPr>
              <a:spLocks noChangeArrowheads="1"/>
            </p:cNvSpPr>
            <p:nvPr/>
          </p:nvSpPr>
          <p:spPr bwMode="auto">
            <a:xfrm>
              <a:off x="2613" y="3644"/>
              <a:ext cx="680" cy="31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997A5C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r>
                <a:rPr lang="fr-FR" sz="1050" b="1" i="0">
                  <a:solidFill>
                    <a:schemeClr val="bg1"/>
                  </a:solidFill>
                  <a:latin typeface="+mn-lt"/>
                </a:rPr>
                <a:t>…</a:t>
              </a:r>
            </a:p>
          </p:txBody>
        </p:sp>
      </p:grp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5449294" y="2972367"/>
            <a:ext cx="812006" cy="1683544"/>
            <a:chOff x="3321" y="2547"/>
            <a:chExt cx="682" cy="1414"/>
          </a:xfrm>
        </p:grpSpPr>
        <p:sp>
          <p:nvSpPr>
            <p:cNvPr id="27667" name="Rectangle 8"/>
            <p:cNvSpPr>
              <a:spLocks noChangeArrowheads="1"/>
            </p:cNvSpPr>
            <p:nvPr/>
          </p:nvSpPr>
          <p:spPr bwMode="auto">
            <a:xfrm>
              <a:off x="3322" y="2547"/>
              <a:ext cx="680" cy="31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997A5C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r>
                <a:rPr lang="fr-FR" sz="900" b="1" i="0">
                  <a:solidFill>
                    <a:schemeClr val="bg1"/>
                  </a:solidFill>
                  <a:latin typeface="+mn-lt"/>
                </a:rPr>
                <a:t>Relations  aux autres acteurs</a:t>
              </a:r>
            </a:p>
          </p:txBody>
        </p:sp>
        <p:sp>
          <p:nvSpPr>
            <p:cNvPr id="27668" name="Rectangle 37"/>
            <p:cNvSpPr>
              <a:spLocks noChangeArrowheads="1"/>
            </p:cNvSpPr>
            <p:nvPr/>
          </p:nvSpPr>
          <p:spPr bwMode="auto">
            <a:xfrm>
              <a:off x="3323" y="2918"/>
              <a:ext cx="680" cy="31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997A5C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r>
                <a:rPr lang="fr-FR" sz="1050" b="1" i="0">
                  <a:solidFill>
                    <a:schemeClr val="bg1"/>
                  </a:solidFill>
                  <a:latin typeface="+mn-lt"/>
                </a:rPr>
                <a:t>…</a:t>
              </a:r>
            </a:p>
          </p:txBody>
        </p:sp>
        <p:sp>
          <p:nvSpPr>
            <p:cNvPr id="27669" name="Rectangle 44"/>
            <p:cNvSpPr>
              <a:spLocks noChangeArrowheads="1"/>
            </p:cNvSpPr>
            <p:nvPr/>
          </p:nvSpPr>
          <p:spPr bwMode="auto">
            <a:xfrm>
              <a:off x="3322" y="3281"/>
              <a:ext cx="680" cy="31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997A5C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r>
                <a:rPr lang="fr-FR" sz="1050" b="1" i="0">
                  <a:solidFill>
                    <a:schemeClr val="bg1"/>
                  </a:solidFill>
                  <a:latin typeface="+mn-lt"/>
                </a:rPr>
                <a:t>…</a:t>
              </a:r>
            </a:p>
          </p:txBody>
        </p:sp>
        <p:sp>
          <p:nvSpPr>
            <p:cNvPr id="27670" name="Rectangle 51"/>
            <p:cNvSpPr>
              <a:spLocks noChangeArrowheads="1"/>
            </p:cNvSpPr>
            <p:nvPr/>
          </p:nvSpPr>
          <p:spPr bwMode="auto">
            <a:xfrm>
              <a:off x="3321" y="3644"/>
              <a:ext cx="680" cy="31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997A5C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r>
                <a:rPr lang="fr-FR" sz="1050" b="1" i="0">
                  <a:solidFill>
                    <a:schemeClr val="bg1"/>
                  </a:solidFill>
                  <a:latin typeface="+mn-lt"/>
                </a:rPr>
                <a:t>…</a:t>
              </a:r>
            </a:p>
          </p:txBody>
        </p:sp>
      </p:grp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6302909" y="2971176"/>
            <a:ext cx="812006" cy="1683544"/>
            <a:chOff x="4738" y="2546"/>
            <a:chExt cx="682" cy="1414"/>
          </a:xfrm>
        </p:grpSpPr>
        <p:sp>
          <p:nvSpPr>
            <p:cNvPr id="27659" name="Rectangle 10"/>
            <p:cNvSpPr>
              <a:spLocks noChangeArrowheads="1"/>
            </p:cNvSpPr>
            <p:nvPr/>
          </p:nvSpPr>
          <p:spPr bwMode="auto">
            <a:xfrm>
              <a:off x="4739" y="2546"/>
              <a:ext cx="680" cy="31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997A5C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r>
                <a:rPr lang="fr-FR" sz="900" b="1" i="0">
                  <a:solidFill>
                    <a:schemeClr val="bg1"/>
                  </a:solidFill>
                  <a:latin typeface="+mn-lt"/>
                </a:rPr>
                <a:t>Stratégies prévisibles</a:t>
              </a:r>
            </a:p>
          </p:txBody>
        </p:sp>
        <p:sp>
          <p:nvSpPr>
            <p:cNvPr id="27660" name="Rectangle 39"/>
            <p:cNvSpPr>
              <a:spLocks noChangeArrowheads="1"/>
            </p:cNvSpPr>
            <p:nvPr/>
          </p:nvSpPr>
          <p:spPr bwMode="auto">
            <a:xfrm>
              <a:off x="4740" y="2917"/>
              <a:ext cx="680" cy="31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997A5C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r>
                <a:rPr lang="fr-FR" sz="1050" b="1" i="0">
                  <a:solidFill>
                    <a:schemeClr val="bg1"/>
                  </a:solidFill>
                  <a:latin typeface="+mn-lt"/>
                </a:rPr>
                <a:t>…</a:t>
              </a:r>
            </a:p>
          </p:txBody>
        </p:sp>
        <p:sp>
          <p:nvSpPr>
            <p:cNvPr id="27661" name="Rectangle 46"/>
            <p:cNvSpPr>
              <a:spLocks noChangeArrowheads="1"/>
            </p:cNvSpPr>
            <p:nvPr/>
          </p:nvSpPr>
          <p:spPr bwMode="auto">
            <a:xfrm>
              <a:off x="4739" y="3280"/>
              <a:ext cx="680" cy="31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997A5C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r>
                <a:rPr lang="fr-FR" sz="1050" b="1" i="0">
                  <a:solidFill>
                    <a:schemeClr val="bg1"/>
                  </a:solidFill>
                  <a:latin typeface="+mn-lt"/>
                </a:rPr>
                <a:t>…</a:t>
              </a:r>
            </a:p>
          </p:txBody>
        </p:sp>
        <p:sp>
          <p:nvSpPr>
            <p:cNvPr id="27662" name="Rectangle 53"/>
            <p:cNvSpPr>
              <a:spLocks noChangeArrowheads="1"/>
            </p:cNvSpPr>
            <p:nvPr/>
          </p:nvSpPr>
          <p:spPr bwMode="auto">
            <a:xfrm>
              <a:off x="4738" y="3643"/>
              <a:ext cx="680" cy="31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997A5C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r>
                <a:rPr lang="fr-FR" sz="1050" b="1" i="0">
                  <a:solidFill>
                    <a:schemeClr val="bg1"/>
                  </a:solidFill>
                  <a:latin typeface="+mn-lt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33646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1935" y="4392789"/>
            <a:ext cx="4800600" cy="300082"/>
          </a:xfrm>
          <a:noFill/>
        </p:spPr>
        <p:txBody>
          <a:bodyPr anchor="ctr" anchorCtr="1">
            <a:spAutoFit/>
          </a:bodyPr>
          <a:lstStyle/>
          <a:p>
            <a:pPr eaLnBrk="1" hangingPunct="1"/>
            <a:r>
              <a:rPr lang="fr-FR" sz="1350" dirty="0" err="1">
                <a:solidFill>
                  <a:srgbClr val="F2D908"/>
                </a:solidFill>
              </a:rPr>
              <a:t>michel@sasson.fr</a:t>
            </a:r>
            <a:endParaRPr lang="fr-FR" sz="1350" dirty="0">
              <a:solidFill>
                <a:srgbClr val="F2D908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658541" y="1739504"/>
            <a:ext cx="58293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sz="2400" b="1" i="0" dirty="0">
                <a:solidFill>
                  <a:srgbClr val="F2D90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Bibliographie :</a:t>
            </a:r>
            <a:br>
              <a:rPr lang="fr-FR" sz="2400" b="1" i="0" dirty="0">
                <a:solidFill>
                  <a:srgbClr val="F2D90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</a:br>
            <a:br>
              <a:rPr lang="fr-FR" sz="75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</a:br>
            <a:r>
              <a:rPr lang="fr-FR" sz="15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M. Crozier &amp; E. </a:t>
            </a:r>
            <a:r>
              <a:rPr lang="fr-FR" sz="1500" b="1" i="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Friedberg</a:t>
            </a:r>
            <a:r>
              <a:rPr lang="fr-FR" sz="15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, L</a:t>
            </a:r>
            <a:r>
              <a:rPr lang="ja-JP" altLang="fr-FR" sz="15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’</a:t>
            </a:r>
            <a:r>
              <a:rPr lang="fr-FR" altLang="ja-JP" sz="15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Acteur et le Système, Paris, Seuil coll.</a:t>
            </a:r>
          </a:p>
          <a:p>
            <a:pPr algn="l"/>
            <a:r>
              <a:rPr lang="fr-FR" altLang="ja-JP" sz="15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 « Points » 1981.</a:t>
            </a:r>
            <a:br>
              <a:rPr lang="fr-FR" altLang="ja-JP" sz="15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</a:br>
            <a:br>
              <a:rPr lang="fr-FR" altLang="ja-JP" sz="15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</a:br>
            <a:r>
              <a:rPr lang="fr-FR" altLang="ja-JP" sz="15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L. </a:t>
            </a:r>
            <a:r>
              <a:rPr lang="fr-FR" altLang="ja-JP" sz="1500" b="1" i="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Bagla</a:t>
            </a:r>
            <a:r>
              <a:rPr lang="fr-FR" altLang="ja-JP" sz="15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, Sociologie des organisations, Paris, Éd. La Découverte coll. «Repères » 2003.</a:t>
            </a:r>
            <a:br>
              <a:rPr lang="fr-FR" altLang="ja-JP" sz="15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</a:br>
            <a:br>
              <a:rPr lang="fr-FR" altLang="ja-JP" sz="15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</a:br>
            <a:r>
              <a:rPr lang="fr-FR" altLang="ja-JP" sz="15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P. </a:t>
            </a:r>
            <a:r>
              <a:rPr lang="fr-FR" altLang="ja-JP" sz="1500" b="1" i="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Bernoux</a:t>
            </a:r>
            <a:r>
              <a:rPr lang="fr-FR" altLang="ja-JP" sz="15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, La sociologie des organisations, Paris, Seuil, coll. </a:t>
            </a:r>
          </a:p>
          <a:p>
            <a:pPr algn="l"/>
            <a:r>
              <a:rPr lang="fr-FR" altLang="ja-JP" sz="15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« Essais », 1985</a:t>
            </a:r>
          </a:p>
          <a:p>
            <a:pPr algn="l"/>
            <a:br>
              <a:rPr lang="fr-FR" altLang="ja-JP" sz="1500" dirty="0">
                <a:solidFill>
                  <a:schemeClr val="accent2"/>
                </a:solidFill>
                <a:latin typeface="Comic Sans MS" charset="0"/>
              </a:rPr>
            </a:br>
            <a:r>
              <a:rPr lang="fr-FR" altLang="ja-JP" sz="1500" dirty="0">
                <a:solidFill>
                  <a:schemeClr val="accent2"/>
                </a:solidFill>
                <a:latin typeface="Comic Sans MS" charset="0"/>
              </a:rPr>
              <a:t> </a:t>
            </a:r>
            <a:r>
              <a:rPr lang="fr-FR" altLang="ja-JP" sz="15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M. Foucault, Surveiller et Punir, Paris, Gallimard, 	coll. « Tel », 1993</a:t>
            </a:r>
            <a:endParaRPr lang="fr-FR" sz="1500" b="1" i="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  <a:p>
            <a:pPr algn="l"/>
            <a:endParaRPr lang="fr-FR" sz="1500" b="1" i="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6967447" y="66675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350"/>
          </a:p>
        </p:txBody>
      </p:sp>
      <p:pic>
        <p:nvPicPr>
          <p:cNvPr id="6" name="Image 6" descr="Sans titre-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138" y="4150383"/>
            <a:ext cx="723096" cy="68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3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+mn-lt"/>
              </a:rPr>
              <a:t>Plan du cours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9010" y="1009131"/>
            <a:ext cx="6158008" cy="3714664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r-FR" b="1" dirty="0">
                <a:solidFill>
                  <a:schemeClr val="accent1"/>
                </a:solidFill>
              </a:rPr>
              <a:t>Idée 1 </a:t>
            </a:r>
            <a:r>
              <a:rPr lang="fr-FR" b="1" dirty="0"/>
              <a:t>: U</a:t>
            </a:r>
            <a:r>
              <a:rPr lang="en-US" b="1" dirty="0"/>
              <a:t>n</a:t>
            </a:r>
            <a:r>
              <a:rPr lang="fr-FR" b="1" dirty="0"/>
              <a:t>e histoire critique du management</a:t>
            </a:r>
            <a:endParaRPr lang="fr-FR" b="1" dirty="0">
              <a:solidFill>
                <a:srgbClr val="F2D908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b="1" dirty="0">
                <a:solidFill>
                  <a:srgbClr val="F2D908"/>
                </a:solidFill>
              </a:rPr>
              <a:t>Idée 2</a:t>
            </a:r>
            <a:r>
              <a:rPr lang="fr-FR" b="1" dirty="0"/>
              <a:t> : L</a:t>
            </a:r>
            <a:r>
              <a:rPr lang="fr-FR" dirty="0"/>
              <a:t>’</a:t>
            </a:r>
            <a:r>
              <a:rPr lang="fr-FR" altLang="ja-JP" b="1" dirty="0"/>
              <a:t>analyse stratégique, l</a:t>
            </a:r>
            <a:r>
              <a:rPr lang="fr-FR" altLang="ja-JP" dirty="0"/>
              <a:t>’</a:t>
            </a:r>
            <a:r>
              <a:rPr lang="fr-FR" altLang="ja-JP" b="1" dirty="0"/>
              <a:t>acteur et le système</a:t>
            </a:r>
            <a:endParaRPr lang="fr-FR" b="1" dirty="0"/>
          </a:p>
          <a:p>
            <a:pPr marL="0" indent="0">
              <a:lnSpc>
                <a:spcPct val="80000"/>
              </a:lnSpc>
              <a:buNone/>
            </a:pPr>
            <a:r>
              <a:rPr lang="fr-FR" b="1" dirty="0">
                <a:solidFill>
                  <a:srgbClr val="F2D908"/>
                </a:solidFill>
              </a:rPr>
              <a:t>Idée 3 </a:t>
            </a:r>
            <a:r>
              <a:rPr lang="fr-FR" b="1" dirty="0"/>
              <a:t>: </a:t>
            </a:r>
            <a:r>
              <a:rPr lang="fr-FR" dirty="0"/>
              <a:t>Savoir mener un entretien non-directif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b="1" dirty="0">
                <a:solidFill>
                  <a:srgbClr val="F2D908"/>
                </a:solidFill>
              </a:rPr>
              <a:t>Idée 4 </a:t>
            </a:r>
            <a:r>
              <a:rPr lang="fr-FR" b="1" dirty="0"/>
              <a:t>: Analyser les résultats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dirty="0">
                <a:solidFill>
                  <a:srgbClr val="F2D908"/>
                </a:solidFill>
              </a:rPr>
              <a:t>Idée 5 </a:t>
            </a:r>
            <a:r>
              <a:rPr lang="fr-FR" dirty="0"/>
              <a:t>: Une culture en sciences sociales</a:t>
            </a:r>
            <a:endParaRPr lang="fr-FR" altLang="ja-JP" dirty="0"/>
          </a:p>
          <a:p>
            <a:pPr marL="0" indent="0">
              <a:lnSpc>
                <a:spcPct val="80000"/>
              </a:lnSpc>
              <a:buNone/>
            </a:pPr>
            <a:endParaRPr lang="fr-FR" altLang="ja-JP" dirty="0"/>
          </a:p>
        </p:txBody>
      </p:sp>
    </p:spTree>
    <p:extLst>
      <p:ext uri="{BB962C8B-B14F-4D97-AF65-F5344CB8AC3E}">
        <p14:creationId xmlns:p14="http://schemas.microsoft.com/office/powerpoint/2010/main" val="346813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300" dirty="0">
                <a:latin typeface="+mn-lt"/>
              </a:rPr>
              <a:t>Résumé de l</a:t>
            </a:r>
            <a:r>
              <a:rPr lang="ja-JP" altLang="fr-FR" sz="3300" dirty="0">
                <a:latin typeface="+mn-lt"/>
              </a:rPr>
              <a:t>’</a:t>
            </a:r>
            <a:r>
              <a:rPr lang="fr-FR" altLang="ja-JP" sz="3300" dirty="0">
                <a:latin typeface="+mn-lt"/>
              </a:rPr>
              <a:t>épisode précédent</a:t>
            </a:r>
            <a:endParaRPr lang="fr-FR" sz="3300" dirty="0">
              <a:latin typeface="+mn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r-FR" dirty="0">
                <a:latin typeface="Times New Roman" charset="0"/>
              </a:rPr>
              <a:t>Un siècle de théories de l</a:t>
            </a:r>
            <a:r>
              <a:rPr lang="ja-JP" altLang="fr-FR" dirty="0">
                <a:latin typeface="Times New Roman" charset="0"/>
              </a:rPr>
              <a:t>’</a:t>
            </a:r>
            <a:r>
              <a:rPr lang="fr-FR" altLang="ja-JP" dirty="0">
                <a:latin typeface="Times New Roman" charset="0"/>
              </a:rPr>
              <a:t>organisation et de pratiques managériales :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500" dirty="0">
                <a:latin typeface="Times New Roman" charset="0"/>
                <a:ea typeface="Times New Roman" charset="0"/>
                <a:cs typeface="Times New Roman" charset="0"/>
              </a:rPr>
              <a:t>Pré tayloriennes,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500" dirty="0">
                <a:latin typeface="Times New Roman" charset="0"/>
                <a:ea typeface="Times New Roman" charset="0"/>
                <a:cs typeface="Times New Roman" charset="0"/>
              </a:rPr>
              <a:t>Tayloriennes,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500" dirty="0">
                <a:latin typeface="Times New Roman" charset="0"/>
                <a:ea typeface="Times New Roman" charset="0"/>
                <a:cs typeface="Times New Roman" charset="0"/>
              </a:rPr>
              <a:t>De l</a:t>
            </a:r>
            <a:r>
              <a:rPr lang="ja-JP" altLang="fr-FR" sz="1500" dirty="0">
                <a:latin typeface="Times New Roman" charset="0"/>
                <a:ea typeface="Times New Roman" charset="0"/>
                <a:cs typeface="Times New Roman" charset="0"/>
              </a:rPr>
              <a:t>’</a:t>
            </a:r>
            <a:r>
              <a:rPr lang="fr-FR" altLang="ja-JP" sz="1500" dirty="0">
                <a:latin typeface="Times New Roman" charset="0"/>
                <a:ea typeface="Times New Roman" charset="0"/>
                <a:cs typeface="Times New Roman" charset="0"/>
              </a:rPr>
              <a:t>École des relations humaines,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500" dirty="0">
                <a:latin typeface="Times New Roman" charset="0"/>
                <a:ea typeface="Times New Roman" charset="0"/>
                <a:cs typeface="Times New Roman" charset="0"/>
              </a:rPr>
              <a:t>Du management culturel et participatif.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dirty="0">
                <a:latin typeface="Times New Roman" charset="0"/>
              </a:rPr>
              <a:t>Conclusion :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500" dirty="0">
                <a:latin typeface="Times New Roman" charset="0"/>
                <a:ea typeface="Times New Roman" charset="0"/>
                <a:cs typeface="Times New Roman" charset="0"/>
              </a:rPr>
              <a:t>H. Fayol (1918) : « si l</a:t>
            </a:r>
            <a:r>
              <a:rPr lang="ja-JP" altLang="fr-FR" sz="1500" dirty="0">
                <a:latin typeface="Times New Roman" charset="0"/>
                <a:ea typeface="Times New Roman" charset="0"/>
                <a:cs typeface="Times New Roman" charset="0"/>
              </a:rPr>
              <a:t>’</a:t>
            </a:r>
            <a:r>
              <a:rPr lang="fr-FR" altLang="ja-JP" sz="1500" dirty="0">
                <a:latin typeface="Times New Roman" charset="0"/>
                <a:ea typeface="Times New Roman" charset="0"/>
                <a:cs typeface="Times New Roman" charset="0"/>
              </a:rPr>
              <a:t>on pouvait faire abstraction du facteur humain, il serait assez facile de constituer un organisme social »,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500" dirty="0">
                <a:latin typeface="Times New Roman" charset="0"/>
                <a:ea typeface="Times New Roman" charset="0"/>
                <a:cs typeface="Times New Roman" charset="0"/>
              </a:rPr>
              <a:t>Rationalités,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500" dirty="0">
                <a:latin typeface="Times New Roman" charset="0"/>
                <a:ea typeface="Times New Roman" charset="0"/>
                <a:cs typeface="Times New Roman" charset="0"/>
              </a:rPr>
              <a:t>Prévisibilité,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500" dirty="0">
                <a:latin typeface="Times New Roman" charset="0"/>
                <a:ea typeface="Times New Roman" charset="0"/>
                <a:cs typeface="Times New Roman" charset="0"/>
              </a:rPr>
              <a:t>Dépassement des conflits.</a:t>
            </a:r>
          </a:p>
          <a:p>
            <a:pPr marL="0" indent="0">
              <a:lnSpc>
                <a:spcPct val="80000"/>
              </a:lnSpc>
              <a:buNone/>
            </a:pPr>
            <a:endParaRPr lang="fr-FR" sz="1200" dirty="0">
              <a:latin typeface="Times New Roman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dirty="0">
                <a:latin typeface="Times New Roman" charset="0"/>
              </a:rPr>
              <a:t>De la concurrence entre les théories et de la nécessaire mauvaise foi qui s</a:t>
            </a:r>
            <a:r>
              <a:rPr lang="ja-JP" altLang="fr-FR" dirty="0">
                <a:latin typeface="Times New Roman" charset="0"/>
              </a:rPr>
              <a:t>’</a:t>
            </a:r>
            <a:r>
              <a:rPr lang="fr-FR" altLang="ja-JP" dirty="0">
                <a:latin typeface="Times New Roman" charset="0"/>
              </a:rPr>
              <a:t>y attache.</a:t>
            </a:r>
            <a:endParaRPr lang="fr-FR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129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000" dirty="0">
                <a:latin typeface="+mn-lt"/>
              </a:rPr>
              <a:t>L</a:t>
            </a:r>
            <a:r>
              <a:rPr lang="ja-JP" altLang="fr-FR" sz="3000" dirty="0">
                <a:latin typeface="+mn-lt"/>
              </a:rPr>
              <a:t>’</a:t>
            </a:r>
            <a:r>
              <a:rPr lang="fr-FR" altLang="ja-JP" sz="3000" dirty="0">
                <a:latin typeface="+mn-lt"/>
              </a:rPr>
              <a:t>analyse stratégique </a:t>
            </a:r>
            <a:br>
              <a:rPr lang="fr-FR" altLang="ja-JP" sz="3000" dirty="0">
                <a:latin typeface="+mn-lt"/>
              </a:rPr>
            </a:br>
            <a:r>
              <a:rPr lang="fr-FR" altLang="ja-JP" sz="3000" dirty="0">
                <a:latin typeface="+mn-lt"/>
              </a:rPr>
              <a:t>(par l</a:t>
            </a:r>
            <a:r>
              <a:rPr lang="ja-JP" altLang="fr-FR" sz="3000" dirty="0">
                <a:latin typeface="+mn-lt"/>
              </a:rPr>
              <a:t>’</a:t>
            </a:r>
            <a:r>
              <a:rPr lang="fr-FR" altLang="ja-JP" sz="3000" dirty="0">
                <a:latin typeface="+mn-lt"/>
              </a:rPr>
              <a:t>acteur)</a:t>
            </a:r>
            <a:endParaRPr lang="fr-FR" sz="3000" dirty="0">
              <a:latin typeface="+mn-lt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fr-FR" dirty="0"/>
              <a:t>Pour rendre compte de : 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500" dirty="0">
                <a:ea typeface="Times New Roman" charset="0"/>
                <a:cs typeface="Times New Roman" charset="0"/>
              </a:rPr>
              <a:t>Irrationalité, 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500" dirty="0">
                <a:ea typeface="Times New Roman" charset="0"/>
                <a:cs typeface="Times New Roman" charset="0"/>
              </a:rPr>
              <a:t>Imprévisibilité,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500" dirty="0">
                <a:ea typeface="Times New Roman" charset="0"/>
                <a:cs typeface="Times New Roman" charset="0"/>
              </a:rPr>
              <a:t>L</a:t>
            </a:r>
            <a:r>
              <a:rPr lang="ja-JP" altLang="fr-FR" sz="150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1500" dirty="0">
                <a:ea typeface="Times New Roman" charset="0"/>
                <a:cs typeface="Times New Roman" charset="0"/>
              </a:rPr>
              <a:t>analyse des conflits.</a:t>
            </a:r>
          </a:p>
          <a:p>
            <a:pPr marL="0" indent="0">
              <a:lnSpc>
                <a:spcPct val="90000"/>
              </a:lnSpc>
              <a:buNone/>
            </a:pPr>
            <a:endParaRPr lang="fr-FR" sz="900" dirty="0"/>
          </a:p>
          <a:p>
            <a:pPr marL="0" indent="0">
              <a:lnSpc>
                <a:spcPct val="90000"/>
              </a:lnSpc>
              <a:buNone/>
            </a:pPr>
            <a:r>
              <a:rPr lang="fr-FR" dirty="0"/>
              <a:t>Les notions de base :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500" dirty="0">
                <a:ea typeface="Times New Roman" charset="0"/>
                <a:cs typeface="Times New Roman" charset="0"/>
              </a:rPr>
              <a:t>L</a:t>
            </a:r>
            <a:r>
              <a:rPr lang="ja-JP" altLang="fr-FR" sz="150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1500" dirty="0">
                <a:ea typeface="Times New Roman" charset="0"/>
                <a:cs typeface="Times New Roman" charset="0"/>
              </a:rPr>
              <a:t>acteur,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500" dirty="0">
                <a:ea typeface="Times New Roman" charset="0"/>
                <a:cs typeface="Times New Roman" charset="0"/>
              </a:rPr>
              <a:t>Le système,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500" dirty="0">
                <a:ea typeface="Times New Roman" charset="0"/>
                <a:cs typeface="Times New Roman" charset="0"/>
              </a:rPr>
              <a:t>La zone d</a:t>
            </a:r>
            <a:r>
              <a:rPr lang="ja-JP" altLang="fr-FR" sz="150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1500" dirty="0">
                <a:ea typeface="Times New Roman" charset="0"/>
                <a:cs typeface="Times New Roman" charset="0"/>
              </a:rPr>
              <a:t>incertitude,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500" dirty="0">
                <a:ea typeface="Times New Roman" charset="0"/>
                <a:cs typeface="Times New Roman" charset="0"/>
              </a:rPr>
              <a:t>Le pouvoir.</a:t>
            </a:r>
          </a:p>
        </p:txBody>
      </p:sp>
    </p:spTree>
    <p:extLst>
      <p:ext uri="{BB962C8B-B14F-4D97-AF65-F5344CB8AC3E}">
        <p14:creationId xmlns:p14="http://schemas.microsoft.com/office/powerpoint/2010/main" val="2812413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9825" y="3848100"/>
            <a:ext cx="113347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Et au commencement</a:t>
            </a:r>
            <a:r>
              <a:rPr lang="en-US" dirty="0">
                <a:latin typeface="+mn-lt"/>
              </a:rPr>
              <a:t>…</a:t>
            </a:r>
            <a:endParaRPr lang="fr-FR" dirty="0">
              <a:latin typeface="+mn-lt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498997" y="917762"/>
            <a:ext cx="6157913" cy="3545681"/>
          </a:xfrm>
        </p:spPr>
        <p:txBody>
          <a:bodyPr anchor="t" anchorCtr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50"/>
              </a:spcBef>
              <a:buNone/>
            </a:pPr>
            <a:r>
              <a:rPr lang="fr-FR" sz="1500" i="1" dirty="0">
                <a:solidFill>
                  <a:srgbClr val="FFFFFF"/>
                </a:solidFill>
              </a:rPr>
              <a:t>« Le conflit est père de tout, roi de tout, a désigné ceux-ci comme dieux, ceux-là comme hommes, ceux-ci comme esclaves, ceux-là comme libres. »</a:t>
            </a:r>
          </a:p>
          <a:p>
            <a:pPr marL="0" indent="0">
              <a:lnSpc>
                <a:spcPct val="90000"/>
              </a:lnSpc>
              <a:spcBef>
                <a:spcPts val="150"/>
              </a:spcBef>
              <a:buNone/>
            </a:pPr>
            <a:r>
              <a:rPr lang="fr-FR" dirty="0"/>
              <a:t>Héraclite d’Éphèse,  ~500 avant JC. </a:t>
            </a:r>
            <a:r>
              <a:rPr lang="el-GR" sz="1350" dirty="0">
                <a:solidFill>
                  <a:srgbClr val="F2D908"/>
                </a:solidFill>
              </a:rPr>
              <a:t>Πόλεμος</a:t>
            </a:r>
            <a:endParaRPr lang="fr-FR" sz="1350" dirty="0">
              <a:solidFill>
                <a:srgbClr val="F2D90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40735" y="1925241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latin typeface="+mn-lt"/>
                <a:ea typeface="+mn-ea"/>
                <a:cs typeface="+mn-cs"/>
              </a:rPr>
              <a:t>Etat</a:t>
            </a:r>
            <a:endParaRPr lang="fr-FR" b="1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9385" y="1925241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latin typeface="+mn-lt"/>
                <a:ea typeface="+mn-ea"/>
                <a:cs typeface="+mn-cs"/>
              </a:rPr>
              <a:t>Etat</a:t>
            </a:r>
            <a:endParaRPr lang="fr-FR" b="1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43795" y="1925241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latin typeface="+mn-lt"/>
                <a:ea typeface="+mn-ea"/>
                <a:cs typeface="+mn-cs"/>
              </a:rPr>
              <a:t>Conflit</a:t>
            </a:r>
            <a:endParaRPr lang="fr-FR" b="1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9775" y="2258617"/>
            <a:ext cx="681038" cy="9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6238" y="2246710"/>
            <a:ext cx="688181" cy="94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0373" y="3832622"/>
            <a:ext cx="902494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1017" y="2316956"/>
            <a:ext cx="1069181" cy="80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9737" y="3830241"/>
            <a:ext cx="852488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4225" y="3843337"/>
            <a:ext cx="615554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365900" y="3479006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latin typeface="+mn-lt"/>
                <a:ea typeface="+mn-ea"/>
                <a:cs typeface="+mn-cs"/>
              </a:rPr>
              <a:t>Etat</a:t>
            </a:r>
            <a:endParaRPr lang="fr-FR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10157" y="3479006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latin typeface="+mn-lt"/>
                <a:ea typeface="+mn-ea"/>
                <a:cs typeface="+mn-cs"/>
              </a:rPr>
              <a:t>Conflit</a:t>
            </a:r>
            <a:endParaRPr lang="fr-FR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47454" y="3479006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latin typeface="+mn-lt"/>
                <a:ea typeface="+mn-ea"/>
                <a:cs typeface="+mn-cs"/>
              </a:rPr>
              <a:t>Conflit</a:t>
            </a:r>
            <a:endParaRPr lang="fr-FR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34141" y="3479006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latin typeface="+mn-lt"/>
                <a:ea typeface="+mn-ea"/>
                <a:cs typeface="+mn-cs"/>
              </a:rPr>
              <a:t>Etat</a:t>
            </a:r>
            <a:endParaRPr lang="fr-FR" dirty="0">
              <a:latin typeface="+mn-lt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614488" y="3923110"/>
            <a:ext cx="5886450" cy="696515"/>
          </a:xfrm>
          <a:custGeom>
            <a:avLst/>
            <a:gdLst>
              <a:gd name="connsiteX0" fmla="*/ 0 w 7848927"/>
              <a:gd name="connsiteY0" fmla="*/ 462265 h 927808"/>
              <a:gd name="connsiteX1" fmla="*/ 413852 w 7848927"/>
              <a:gd name="connsiteY1" fmla="*/ 19928 h 927808"/>
              <a:gd name="connsiteX2" fmla="*/ 856246 w 7848927"/>
              <a:gd name="connsiteY2" fmla="*/ 918870 h 927808"/>
              <a:gd name="connsiteX3" fmla="*/ 1327182 w 7848927"/>
              <a:gd name="connsiteY3" fmla="*/ 34197 h 927808"/>
              <a:gd name="connsiteX4" fmla="*/ 1698222 w 7848927"/>
              <a:gd name="connsiteY4" fmla="*/ 918870 h 927808"/>
              <a:gd name="connsiteX5" fmla="*/ 2183428 w 7848927"/>
              <a:gd name="connsiteY5" fmla="*/ 490803 h 927808"/>
              <a:gd name="connsiteX6" fmla="*/ 3453527 w 7848927"/>
              <a:gd name="connsiteY6" fmla="*/ 490803 h 927808"/>
              <a:gd name="connsiteX7" fmla="*/ 3910192 w 7848927"/>
              <a:gd name="connsiteY7" fmla="*/ 19928 h 927808"/>
              <a:gd name="connsiteX8" fmla="*/ 4366857 w 7848927"/>
              <a:gd name="connsiteY8" fmla="*/ 918870 h 927808"/>
              <a:gd name="connsiteX9" fmla="*/ 4823522 w 7848927"/>
              <a:gd name="connsiteY9" fmla="*/ 5659 h 927808"/>
              <a:gd name="connsiteX10" fmla="*/ 5265916 w 7848927"/>
              <a:gd name="connsiteY10" fmla="*/ 904601 h 927808"/>
              <a:gd name="connsiteX11" fmla="*/ 5665498 w 7848927"/>
              <a:gd name="connsiteY11" fmla="*/ 5659 h 927808"/>
              <a:gd name="connsiteX12" fmla="*/ 6093621 w 7848927"/>
              <a:gd name="connsiteY12" fmla="*/ 519341 h 927808"/>
              <a:gd name="connsiteX13" fmla="*/ 7848927 w 7848927"/>
              <a:gd name="connsiteY13" fmla="*/ 462265 h 927808"/>
              <a:gd name="connsiteX14" fmla="*/ 7848927 w 7848927"/>
              <a:gd name="connsiteY14" fmla="*/ 462265 h 92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48927" h="927808">
                <a:moveTo>
                  <a:pt x="0" y="462265"/>
                </a:moveTo>
                <a:cubicBezTo>
                  <a:pt x="135572" y="203046"/>
                  <a:pt x="271144" y="-56173"/>
                  <a:pt x="413852" y="19928"/>
                </a:cubicBezTo>
                <a:cubicBezTo>
                  <a:pt x="556560" y="96029"/>
                  <a:pt x="704024" y="916492"/>
                  <a:pt x="856246" y="918870"/>
                </a:cubicBezTo>
                <a:cubicBezTo>
                  <a:pt x="1008468" y="921248"/>
                  <a:pt x="1186853" y="34197"/>
                  <a:pt x="1327182" y="34197"/>
                </a:cubicBezTo>
                <a:cubicBezTo>
                  <a:pt x="1467511" y="34197"/>
                  <a:pt x="1555514" y="842769"/>
                  <a:pt x="1698222" y="918870"/>
                </a:cubicBezTo>
                <a:cubicBezTo>
                  <a:pt x="1840930" y="994971"/>
                  <a:pt x="1890877" y="562147"/>
                  <a:pt x="2183428" y="490803"/>
                </a:cubicBezTo>
                <a:cubicBezTo>
                  <a:pt x="2475979" y="419459"/>
                  <a:pt x="3165733" y="569282"/>
                  <a:pt x="3453527" y="490803"/>
                </a:cubicBezTo>
                <a:cubicBezTo>
                  <a:pt x="3741321" y="412324"/>
                  <a:pt x="3757970" y="-51416"/>
                  <a:pt x="3910192" y="19928"/>
                </a:cubicBezTo>
                <a:cubicBezTo>
                  <a:pt x="4062414" y="91272"/>
                  <a:pt x="4214635" y="921248"/>
                  <a:pt x="4366857" y="918870"/>
                </a:cubicBezTo>
                <a:cubicBezTo>
                  <a:pt x="4519079" y="916492"/>
                  <a:pt x="4673679" y="8037"/>
                  <a:pt x="4823522" y="5659"/>
                </a:cubicBezTo>
                <a:cubicBezTo>
                  <a:pt x="4973365" y="3281"/>
                  <a:pt x="5125587" y="904601"/>
                  <a:pt x="5265916" y="904601"/>
                </a:cubicBezTo>
                <a:cubicBezTo>
                  <a:pt x="5406245" y="904601"/>
                  <a:pt x="5527547" y="69869"/>
                  <a:pt x="5665498" y="5659"/>
                </a:cubicBezTo>
                <a:cubicBezTo>
                  <a:pt x="5803449" y="-58551"/>
                  <a:pt x="5729716" y="443240"/>
                  <a:pt x="6093621" y="519341"/>
                </a:cubicBezTo>
                <a:cubicBezTo>
                  <a:pt x="6457526" y="595442"/>
                  <a:pt x="7848927" y="462265"/>
                  <a:pt x="7848927" y="462265"/>
                </a:cubicBezTo>
                <a:lnTo>
                  <a:pt x="7848927" y="462265"/>
                </a:lnTo>
              </a:path>
            </a:pathLst>
          </a:custGeom>
          <a:ln w="38100" cmpd="sng">
            <a:solidFill>
              <a:srgbClr val="CC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Freeform 7"/>
          <p:cNvSpPr/>
          <p:nvPr/>
        </p:nvSpPr>
        <p:spPr>
          <a:xfrm>
            <a:off x="1625204" y="2351485"/>
            <a:ext cx="5875734" cy="689372"/>
          </a:xfrm>
          <a:custGeom>
            <a:avLst/>
            <a:gdLst>
              <a:gd name="connsiteX0" fmla="*/ 0 w 7834657"/>
              <a:gd name="connsiteY0" fmla="*/ 491086 h 919158"/>
              <a:gd name="connsiteX1" fmla="*/ 2154888 w 7834657"/>
              <a:gd name="connsiteY1" fmla="*/ 462548 h 919158"/>
              <a:gd name="connsiteX2" fmla="*/ 2568740 w 7834657"/>
              <a:gd name="connsiteY2" fmla="*/ 20212 h 919158"/>
              <a:gd name="connsiteX3" fmla="*/ 3053947 w 7834657"/>
              <a:gd name="connsiteY3" fmla="*/ 919154 h 919158"/>
              <a:gd name="connsiteX4" fmla="*/ 3467799 w 7834657"/>
              <a:gd name="connsiteY4" fmla="*/ 20212 h 919158"/>
              <a:gd name="connsiteX5" fmla="*/ 3895922 w 7834657"/>
              <a:gd name="connsiteY5" fmla="*/ 919154 h 919158"/>
              <a:gd name="connsiteX6" fmla="*/ 4324046 w 7834657"/>
              <a:gd name="connsiteY6" fmla="*/ 34481 h 919158"/>
              <a:gd name="connsiteX7" fmla="*/ 4780710 w 7834657"/>
              <a:gd name="connsiteY7" fmla="*/ 876347 h 919158"/>
              <a:gd name="connsiteX8" fmla="*/ 5180292 w 7834657"/>
              <a:gd name="connsiteY8" fmla="*/ 5943 h 919158"/>
              <a:gd name="connsiteX9" fmla="*/ 5665499 w 7834657"/>
              <a:gd name="connsiteY9" fmla="*/ 491086 h 919158"/>
              <a:gd name="connsiteX10" fmla="*/ 7834657 w 7834657"/>
              <a:gd name="connsiteY10" fmla="*/ 448279 h 919158"/>
              <a:gd name="connsiteX11" fmla="*/ 7834657 w 7834657"/>
              <a:gd name="connsiteY11" fmla="*/ 448279 h 919158"/>
              <a:gd name="connsiteX12" fmla="*/ 7834657 w 7834657"/>
              <a:gd name="connsiteY12" fmla="*/ 448279 h 91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34657" h="919158">
                <a:moveTo>
                  <a:pt x="0" y="491086"/>
                </a:moveTo>
                <a:cubicBezTo>
                  <a:pt x="863382" y="516056"/>
                  <a:pt x="1726765" y="541027"/>
                  <a:pt x="2154888" y="462548"/>
                </a:cubicBezTo>
                <a:cubicBezTo>
                  <a:pt x="2583011" y="384069"/>
                  <a:pt x="2418897" y="-55889"/>
                  <a:pt x="2568740" y="20212"/>
                </a:cubicBezTo>
                <a:cubicBezTo>
                  <a:pt x="2718583" y="96313"/>
                  <a:pt x="2904104" y="919154"/>
                  <a:pt x="3053947" y="919154"/>
                </a:cubicBezTo>
                <a:cubicBezTo>
                  <a:pt x="3203790" y="919154"/>
                  <a:pt x="3327470" y="20212"/>
                  <a:pt x="3467799" y="20212"/>
                </a:cubicBezTo>
                <a:cubicBezTo>
                  <a:pt x="3608128" y="20212"/>
                  <a:pt x="3753214" y="916776"/>
                  <a:pt x="3895922" y="919154"/>
                </a:cubicBezTo>
                <a:cubicBezTo>
                  <a:pt x="4038630" y="921532"/>
                  <a:pt x="4176581" y="41615"/>
                  <a:pt x="4324046" y="34481"/>
                </a:cubicBezTo>
                <a:cubicBezTo>
                  <a:pt x="4471511" y="27346"/>
                  <a:pt x="4638002" y="881103"/>
                  <a:pt x="4780710" y="876347"/>
                </a:cubicBezTo>
                <a:cubicBezTo>
                  <a:pt x="4923418" y="871591"/>
                  <a:pt x="5032827" y="70153"/>
                  <a:pt x="5180292" y="5943"/>
                </a:cubicBezTo>
                <a:cubicBezTo>
                  <a:pt x="5327757" y="-58267"/>
                  <a:pt x="5223105" y="417363"/>
                  <a:pt x="5665499" y="491086"/>
                </a:cubicBezTo>
                <a:cubicBezTo>
                  <a:pt x="6107893" y="564809"/>
                  <a:pt x="7834657" y="448279"/>
                  <a:pt x="7834657" y="448279"/>
                </a:cubicBezTo>
                <a:lnTo>
                  <a:pt x="7834657" y="448279"/>
                </a:lnTo>
                <a:lnTo>
                  <a:pt x="7834657" y="448279"/>
                </a:lnTo>
              </a:path>
            </a:pathLst>
          </a:custGeom>
          <a:ln w="38100" cmpd="sng">
            <a:solidFill>
              <a:srgbClr val="CC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02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+mn-lt"/>
              </a:rPr>
              <a:t>L</a:t>
            </a:r>
            <a:r>
              <a:rPr lang="ja-JP" altLang="fr-FR">
                <a:latin typeface="+mn-lt"/>
              </a:rPr>
              <a:t>’</a:t>
            </a:r>
            <a:r>
              <a:rPr lang="fr-FR" altLang="ja-JP">
                <a:latin typeface="+mn-lt"/>
              </a:rPr>
              <a:t>analyse stratégique</a:t>
            </a:r>
            <a:endParaRPr lang="fr-FR">
              <a:latin typeface="+mn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indent="-400050">
              <a:lnSpc>
                <a:spcPct val="90000"/>
              </a:lnSpc>
              <a:buNone/>
            </a:pPr>
            <a:r>
              <a:rPr lang="fr-FR" dirty="0"/>
              <a:t>Les trois postulats de départ :</a:t>
            </a:r>
          </a:p>
          <a:p>
            <a:pPr marL="400050" indent="-400050">
              <a:lnSpc>
                <a:spcPct val="90000"/>
              </a:lnSpc>
              <a:buNone/>
            </a:pPr>
            <a:endParaRPr lang="fr-FR" dirty="0"/>
          </a:p>
          <a:p>
            <a:pPr marL="685800" lvl="1" indent="-342900">
              <a:lnSpc>
                <a:spcPct val="90000"/>
              </a:lnSpc>
              <a:buFont typeface="Arial" charset="0"/>
              <a:buAutoNum type="arabicPeriod"/>
            </a:pPr>
            <a:r>
              <a:rPr lang="fr-FR" dirty="0">
                <a:ea typeface="Times New Roman" charset="0"/>
                <a:cs typeface="Times New Roman" charset="0"/>
              </a:rPr>
              <a:t>Les hommes n</a:t>
            </a:r>
            <a:r>
              <a:rPr lang="ja-JP" altLang="fr-FR" dirty="0">
                <a:ea typeface="Times New Roman" charset="0"/>
                <a:cs typeface="Times New Roman" charset="0"/>
              </a:rPr>
              <a:t>’</a:t>
            </a:r>
            <a:r>
              <a:rPr lang="fr-FR" altLang="ja-JP" dirty="0">
                <a:ea typeface="Times New Roman" charset="0"/>
                <a:cs typeface="Times New Roman" charset="0"/>
              </a:rPr>
              <a:t>acceptent jamais d</a:t>
            </a:r>
            <a:r>
              <a:rPr lang="ja-JP" altLang="fr-FR" dirty="0">
                <a:ea typeface="Times New Roman" charset="0"/>
                <a:cs typeface="Times New Roman" charset="0"/>
              </a:rPr>
              <a:t>’</a:t>
            </a:r>
            <a:r>
              <a:rPr lang="fr-FR" altLang="ja-JP" dirty="0">
                <a:ea typeface="Times New Roman" charset="0"/>
                <a:cs typeface="Times New Roman" charset="0"/>
              </a:rPr>
              <a:t>être traités comme des moyens aux services des buts que les organisateurs fixent à l</a:t>
            </a:r>
            <a:r>
              <a:rPr lang="ja-JP" altLang="fr-FR" dirty="0">
                <a:ea typeface="Times New Roman" charset="0"/>
                <a:cs typeface="Times New Roman" charset="0"/>
              </a:rPr>
              <a:t>’</a:t>
            </a:r>
            <a:r>
              <a:rPr lang="fr-FR" altLang="ja-JP" dirty="0">
                <a:ea typeface="Times New Roman" charset="0"/>
                <a:cs typeface="Times New Roman" charset="0"/>
              </a:rPr>
              <a:t>organisation,</a:t>
            </a:r>
          </a:p>
          <a:p>
            <a:pPr marL="685800" lvl="1" indent="-342900">
              <a:lnSpc>
                <a:spcPct val="90000"/>
              </a:lnSpc>
              <a:buFont typeface="Arial" charset="0"/>
              <a:buAutoNum type="arabicPeriod"/>
            </a:pPr>
            <a:endParaRPr lang="fr-FR" dirty="0">
              <a:ea typeface="Times New Roman" charset="0"/>
              <a:cs typeface="Times New Roman" charset="0"/>
            </a:endParaRPr>
          </a:p>
          <a:p>
            <a:pPr marL="685800" lvl="1" indent="-342900">
              <a:lnSpc>
                <a:spcPct val="90000"/>
              </a:lnSpc>
              <a:buFont typeface="Arial" charset="0"/>
              <a:buAutoNum type="arabicPeriod"/>
            </a:pPr>
            <a:r>
              <a:rPr lang="fr-FR" dirty="0">
                <a:ea typeface="Times New Roman" charset="0"/>
                <a:cs typeface="Times New Roman" charset="0"/>
              </a:rPr>
              <a:t>Dans une organisation, tout acteur garde une possibilité de jeu autonome </a:t>
            </a:r>
            <a:r>
              <a:rPr lang="fr-FR" dirty="0" err="1">
                <a:ea typeface="Times New Roman" charset="0"/>
                <a:cs typeface="Times New Roman" charset="0"/>
              </a:rPr>
              <a:t>qu</a:t>
            </a:r>
            <a:r>
              <a:rPr lang="ja-JP" altLang="fr-FR" dirty="0">
                <a:ea typeface="Times New Roman" charset="0"/>
                <a:cs typeface="Times New Roman" charset="0"/>
              </a:rPr>
              <a:t>’</a:t>
            </a:r>
            <a:r>
              <a:rPr lang="fr-FR" altLang="ja-JP" dirty="0">
                <a:ea typeface="Times New Roman" charset="0"/>
                <a:cs typeface="Times New Roman" charset="0"/>
              </a:rPr>
              <a:t>il utilise plus ou moins (liberté relative de l</a:t>
            </a:r>
            <a:r>
              <a:rPr lang="ja-JP" altLang="fr-FR" dirty="0">
                <a:ea typeface="Times New Roman" charset="0"/>
                <a:cs typeface="Times New Roman" charset="0"/>
              </a:rPr>
              <a:t>’</a:t>
            </a:r>
            <a:r>
              <a:rPr lang="fr-FR" altLang="ja-JP" dirty="0">
                <a:ea typeface="Times New Roman" charset="0"/>
                <a:cs typeface="Times New Roman" charset="0"/>
              </a:rPr>
              <a:t>acteur),</a:t>
            </a:r>
          </a:p>
          <a:p>
            <a:pPr marL="685800" lvl="1" indent="-342900">
              <a:lnSpc>
                <a:spcPct val="90000"/>
              </a:lnSpc>
              <a:buFont typeface="Arial" charset="0"/>
              <a:buAutoNum type="arabicPeriod"/>
            </a:pPr>
            <a:endParaRPr lang="fr-FR" dirty="0">
              <a:ea typeface="Times New Roman" charset="0"/>
              <a:cs typeface="Times New Roman" charset="0"/>
            </a:endParaRPr>
          </a:p>
          <a:p>
            <a:pPr marL="685800" lvl="1" indent="-342900">
              <a:lnSpc>
                <a:spcPct val="90000"/>
              </a:lnSpc>
              <a:buFont typeface="Arial" charset="0"/>
              <a:buAutoNum type="arabicPeriod"/>
            </a:pPr>
            <a:r>
              <a:rPr lang="fr-FR" dirty="0">
                <a:ea typeface="Times New Roman" charset="0"/>
                <a:cs typeface="Times New Roman" charset="0"/>
              </a:rPr>
              <a:t>Les stratégies sont toujours rationnelles, mais d</a:t>
            </a:r>
            <a:r>
              <a:rPr lang="ja-JP" altLang="fr-FR" dirty="0">
                <a:ea typeface="Times New Roman" charset="0"/>
                <a:cs typeface="Times New Roman" charset="0"/>
              </a:rPr>
              <a:t>’</a:t>
            </a:r>
            <a:r>
              <a:rPr lang="fr-FR" altLang="ja-JP" dirty="0">
                <a:ea typeface="Times New Roman" charset="0"/>
                <a:cs typeface="Times New Roman" charset="0"/>
              </a:rPr>
              <a:t>une rationalité limitée.</a:t>
            </a:r>
            <a:endParaRPr lang="el-GR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843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700" dirty="0">
                <a:latin typeface="+mn-lt"/>
              </a:rPr>
              <a:t>Le système d</a:t>
            </a:r>
            <a:r>
              <a:rPr lang="ja-JP" altLang="fr-FR" sz="2700" dirty="0">
                <a:latin typeface="+mn-lt"/>
              </a:rPr>
              <a:t>’</a:t>
            </a:r>
            <a:r>
              <a:rPr lang="fr-FR" altLang="ja-JP" sz="2700" dirty="0">
                <a:latin typeface="+mn-lt"/>
              </a:rPr>
              <a:t>action concret : l</a:t>
            </a:r>
            <a:r>
              <a:rPr lang="ja-JP" altLang="fr-FR" sz="2700" dirty="0">
                <a:latin typeface="+mn-lt"/>
              </a:rPr>
              <a:t>’</a:t>
            </a:r>
            <a:r>
              <a:rPr lang="fr-FR" altLang="ja-JP" sz="2700" dirty="0">
                <a:latin typeface="+mn-lt"/>
              </a:rPr>
              <a:t>acteur</a:t>
            </a:r>
            <a:endParaRPr lang="fr-FR" sz="2700" dirty="0">
              <a:latin typeface="+mn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L</a:t>
            </a:r>
            <a:r>
              <a:rPr lang="ja-JP" altLang="fr-FR"/>
              <a:t>’</a:t>
            </a:r>
            <a:r>
              <a:rPr lang="fr-FR" altLang="ja-JP"/>
              <a:t>acteur et le système</a:t>
            </a:r>
          </a:p>
          <a:p>
            <a:pPr marL="0" indent="0">
              <a:buNone/>
            </a:pPr>
            <a:endParaRPr lang="fr-FR"/>
          </a:p>
          <a:p>
            <a:pPr lvl="1" eaLnBrk="1" hangingPunct="1"/>
            <a:r>
              <a:rPr lang="fr-FR">
                <a:ea typeface="Times New Roman" charset="0"/>
                <a:cs typeface="Times New Roman" charset="0"/>
              </a:rPr>
              <a:t>L</a:t>
            </a:r>
            <a:r>
              <a:rPr lang="ja-JP" altLang="fr-FR">
                <a:ea typeface="Times New Roman" charset="0"/>
                <a:cs typeface="Times New Roman" charset="0"/>
              </a:rPr>
              <a:t>’</a:t>
            </a:r>
            <a:r>
              <a:rPr lang="fr-FR" altLang="ja-JP">
                <a:ea typeface="Times New Roman" charset="0"/>
                <a:cs typeface="Times New Roman" charset="0"/>
              </a:rPr>
              <a:t>OS, le régleur et le chef d</a:t>
            </a:r>
            <a:r>
              <a:rPr lang="ja-JP" altLang="fr-FR">
                <a:ea typeface="Times New Roman" charset="0"/>
                <a:cs typeface="Times New Roman" charset="0"/>
              </a:rPr>
              <a:t>’</a:t>
            </a:r>
            <a:r>
              <a:rPr lang="fr-FR" altLang="ja-JP">
                <a:ea typeface="Times New Roman" charset="0"/>
                <a:cs typeface="Times New Roman" charset="0"/>
              </a:rPr>
              <a:t>équipe,</a:t>
            </a:r>
          </a:p>
          <a:p>
            <a:pPr lvl="1" eaLnBrk="1" hangingPunct="1"/>
            <a:r>
              <a:rPr lang="fr-FR">
                <a:ea typeface="Times New Roman" charset="0"/>
                <a:cs typeface="Times New Roman" charset="0"/>
              </a:rPr>
              <a:t>Les enjeux des acteurs,</a:t>
            </a:r>
          </a:p>
          <a:p>
            <a:pPr lvl="1" eaLnBrk="1" hangingPunct="1"/>
            <a:r>
              <a:rPr lang="fr-FR">
                <a:ea typeface="Times New Roman" charset="0"/>
                <a:cs typeface="Times New Roman" charset="0"/>
              </a:rPr>
              <a:t>Les atouts et les handicaps,</a:t>
            </a:r>
          </a:p>
          <a:p>
            <a:pPr lvl="1" eaLnBrk="1" hangingPunct="1"/>
            <a:r>
              <a:rPr lang="fr-FR">
                <a:ea typeface="Times New Roman" charset="0"/>
                <a:cs typeface="Times New Roman" charset="0"/>
              </a:rPr>
              <a:t>Relations aux autres acteurs,</a:t>
            </a:r>
          </a:p>
          <a:p>
            <a:pPr lvl="1" eaLnBrk="1" hangingPunct="1"/>
            <a:r>
              <a:rPr lang="fr-FR">
                <a:ea typeface="Times New Roman" charset="0"/>
                <a:cs typeface="Times New Roman" charset="0"/>
              </a:rPr>
              <a:t>Jeux d</a:t>
            </a:r>
            <a:r>
              <a:rPr lang="ja-JP" altLang="fr-FR">
                <a:ea typeface="Times New Roman" charset="0"/>
                <a:cs typeface="Times New Roman" charset="0"/>
              </a:rPr>
              <a:t>’</a:t>
            </a:r>
            <a:r>
              <a:rPr lang="fr-FR" altLang="ja-JP">
                <a:ea typeface="Times New Roman" charset="0"/>
                <a:cs typeface="Times New Roman" charset="0"/>
              </a:rPr>
              <a:t>alliances et de rivalités</a:t>
            </a:r>
          </a:p>
          <a:p>
            <a:pPr lvl="1" eaLnBrk="1" hangingPunct="1"/>
            <a:r>
              <a:rPr lang="fr-FR">
                <a:ea typeface="Times New Roman" charset="0"/>
                <a:cs typeface="Times New Roman" charset="0"/>
              </a:rPr>
              <a:t>L</a:t>
            </a:r>
            <a:r>
              <a:rPr lang="ja-JP" altLang="fr-FR">
                <a:ea typeface="Times New Roman" charset="0"/>
                <a:cs typeface="Times New Roman" charset="0"/>
              </a:rPr>
              <a:t>’</a:t>
            </a:r>
            <a:r>
              <a:rPr lang="fr-FR" altLang="ja-JP">
                <a:ea typeface="Times New Roman" charset="0"/>
                <a:cs typeface="Times New Roman" charset="0"/>
              </a:rPr>
              <a:t>acteur crée le système.</a:t>
            </a:r>
          </a:p>
          <a:p>
            <a:pPr lvl="1" eaLnBrk="1" hangingPunct="1">
              <a:buFont typeface="Arial" charset="0"/>
              <a:buNone/>
            </a:pPr>
            <a:endParaRPr lang="fr-FR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2667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dirty="0">
                <a:latin typeface="+mn-lt"/>
              </a:rPr>
              <a:t>Le système d</a:t>
            </a:r>
            <a:r>
              <a:rPr lang="ja-JP" altLang="fr-FR" sz="2800">
                <a:latin typeface="+mn-lt"/>
              </a:rPr>
              <a:t>’</a:t>
            </a:r>
            <a:r>
              <a:rPr lang="fr-FR" altLang="ja-JP" sz="2800" dirty="0">
                <a:latin typeface="+mn-lt"/>
              </a:rPr>
              <a:t>action concret : le système</a:t>
            </a:r>
            <a:endParaRPr lang="fr-FR" sz="2800" dirty="0">
              <a:latin typeface="+mn-lt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9010" y="1098555"/>
            <a:ext cx="6158008" cy="3490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Comment décrire des phénomènes complexes 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La théorie générale des systèmes</a:t>
            </a:r>
          </a:p>
          <a:p>
            <a:pPr marL="0" indent="0">
              <a:buNone/>
            </a:pPr>
            <a:r>
              <a:rPr lang="fr-FR" dirty="0"/>
              <a:t>Groupes, sous groupes, relations, dépendance, symbiose et boucles de rétroaction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706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BD65C97-6C19-6447-A8EF-3A97B1D3A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535" y="171811"/>
            <a:ext cx="6036930" cy="4498270"/>
          </a:xfrm>
        </p:spPr>
      </p:pic>
    </p:spTree>
    <p:extLst>
      <p:ext uri="{BB962C8B-B14F-4D97-AF65-F5344CB8AC3E}">
        <p14:creationId xmlns:p14="http://schemas.microsoft.com/office/powerpoint/2010/main" val="416723259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e">
  <a:themeElements>
    <a:clrScheme name="Orbite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e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e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8EC5CA1F5FE04BABBB56BC71BDEAA9" ma:contentTypeVersion="9" ma:contentTypeDescription="Create a new document." ma:contentTypeScope="" ma:versionID="928e48174bbf1f9a2d58cfe01a6894c2">
  <xsd:schema xmlns:xsd="http://www.w3.org/2001/XMLSchema" xmlns:xs="http://www.w3.org/2001/XMLSchema" xmlns:p="http://schemas.microsoft.com/office/2006/metadata/properties" xmlns:ns2="48a1dfff-0e36-45f9-8749-ce6ca7ff4cd3" xmlns:ns3="c34cfa83-76c0-4894-9040-70483ba9518f" targetNamespace="http://schemas.microsoft.com/office/2006/metadata/properties" ma:root="true" ma:fieldsID="96d7c204dc9d9a54986b7662f74a6009" ns2:_="" ns3:_="">
    <xsd:import namespace="48a1dfff-0e36-45f9-8749-ce6ca7ff4cd3"/>
    <xsd:import namespace="c34cfa83-76c0-4894-9040-70483ba951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a1dfff-0e36-45f9-8749-ce6ca7ff4c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cfa83-76c0-4894-9040-70483ba9518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465C08-4A85-4034-8550-09DEF2DCD34B}"/>
</file>

<file path=customXml/itemProps2.xml><?xml version="1.0" encoding="utf-8"?>
<ds:datastoreItem xmlns:ds="http://schemas.openxmlformats.org/officeDocument/2006/customXml" ds:itemID="{7C02CC94-6157-490B-B520-6371B415BD77}"/>
</file>

<file path=customXml/itemProps3.xml><?xml version="1.0" encoding="utf-8"?>
<ds:datastoreItem xmlns:ds="http://schemas.openxmlformats.org/officeDocument/2006/customXml" ds:itemID="{C2E03A93-E7D7-44D4-BA81-CE17D453D883}"/>
</file>

<file path=docProps/app.xml><?xml version="1.0" encoding="utf-8"?>
<Properties xmlns="http://schemas.openxmlformats.org/officeDocument/2006/extended-properties" xmlns:vt="http://schemas.openxmlformats.org/officeDocument/2006/docPropsVTypes">
  <Template>Orbite.thmx</Template>
  <TotalTime>3523</TotalTime>
  <Words>818</Words>
  <Application>Microsoft Macintosh PowerPoint</Application>
  <PresentationFormat>Affichage à l'écran (16:9)</PresentationFormat>
  <Paragraphs>139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Candara</vt:lpstr>
      <vt:lpstr>Comic Sans MS</vt:lpstr>
      <vt:lpstr>Times New Roman</vt:lpstr>
      <vt:lpstr>Orbite</vt:lpstr>
      <vt:lpstr>Sociologie des Organisations  2020  Séance n° 2</vt:lpstr>
      <vt:lpstr>Plan du cours</vt:lpstr>
      <vt:lpstr>Résumé de l’épisode précédent</vt:lpstr>
      <vt:lpstr>L’analyse stratégique  (par l’acteur)</vt:lpstr>
      <vt:lpstr>Et au commencement…</vt:lpstr>
      <vt:lpstr>L’analyse stratégique</vt:lpstr>
      <vt:lpstr>Le système d’action concret : l’acteur</vt:lpstr>
      <vt:lpstr>Le système d’action concret : le système</vt:lpstr>
      <vt:lpstr>Présentation PowerPoint</vt:lpstr>
      <vt:lpstr>La zone d’incertitude</vt:lpstr>
      <vt:lpstr>Le pouvoir</vt:lpstr>
      <vt:lpstr>Une nouvelle lecture du pouvoir</vt:lpstr>
      <vt:lpstr>La grille d’analyse</vt:lpstr>
      <vt:lpstr>La grille d’analyse</vt:lpstr>
      <vt:lpstr>Présentation PowerPoint</vt:lpstr>
    </vt:vector>
  </TitlesOfParts>
  <Company>JFTH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Sociologie des Organisations</dc:title>
  <dc:creator>bolivar</dc:creator>
  <cp:lastModifiedBy>Michel Sasson</cp:lastModifiedBy>
  <cp:revision>222</cp:revision>
  <dcterms:created xsi:type="dcterms:W3CDTF">2010-09-20T15:38:35Z</dcterms:created>
  <dcterms:modified xsi:type="dcterms:W3CDTF">2020-06-24T13:47:03Z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0x0101003C8EC5CA1F5FE04BABBB56BC71BDEAA9</vt:lpwstr>
  </property>
</Properties>
</file>