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380" r:id="rId3"/>
    <p:sldId id="357" r:id="rId4"/>
    <p:sldId id="358" r:id="rId5"/>
    <p:sldId id="359" r:id="rId6"/>
    <p:sldId id="361" r:id="rId7"/>
    <p:sldId id="362" r:id="rId8"/>
    <p:sldId id="363" r:id="rId9"/>
    <p:sldId id="356" r:id="rId10"/>
    <p:sldId id="308" r:id="rId11"/>
    <p:sldId id="322" r:id="rId12"/>
    <p:sldId id="377" r:id="rId13"/>
    <p:sldId id="323" r:id="rId14"/>
    <p:sldId id="324" r:id="rId15"/>
    <p:sldId id="294" r:id="rId16"/>
  </p:sldIdLst>
  <p:sldSz cx="9144000" cy="5143500" type="screen16x9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6pPr>
    <a:lvl7pPr marL="27432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7pPr>
    <a:lvl8pPr marL="32004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8pPr>
    <a:lvl9pPr marL="3657600" algn="l" defTabSz="457200" rtl="0" eaLnBrk="1" latinLnBrk="0" hangingPunct="1">
      <a:defRPr i="1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FFFF"/>
    <a:srgbClr val="FFFFCC"/>
    <a:srgbClr val="FF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5424" autoAdjust="0"/>
  </p:normalViewPr>
  <p:slideViewPr>
    <p:cSldViewPr snapToGrid="0">
      <p:cViewPr varScale="1">
        <p:scale>
          <a:sx n="129" d="100"/>
          <a:sy n="129" d="100"/>
        </p:scale>
        <p:origin x="640" y="176"/>
      </p:cViewPr>
      <p:guideLst>
        <p:guide orient="horz" pos="64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7A2D69D-262A-1248-A180-0C6A85F4F5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6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E4A50-F626-7644-973B-85B92CFCF96D}" type="datetimeFigureOut">
              <a:rPr lang="en-US" smtClean="0"/>
              <a:t>3/8/21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1C2A-496F-844D-A286-966B032DC0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3116356"/>
            <a:ext cx="7542212" cy="759759"/>
          </a:xfrm>
        </p:spPr>
        <p:txBody>
          <a:bodyPr anchor="b" anchorCtr="0">
            <a:noAutofit/>
          </a:bodyPr>
          <a:lstStyle/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3923179"/>
            <a:ext cx="7542212" cy="7732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971800"/>
            <a:ext cx="7585710" cy="504265"/>
          </a:xfrm>
        </p:spPr>
        <p:txBody>
          <a:bodyPr anchor="b">
            <a:normAutofit/>
          </a:bodyPr>
          <a:lstStyle>
            <a:lvl1pPr algn="ctr">
              <a:defRPr sz="27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8" y="342901"/>
            <a:ext cx="2940087" cy="2205065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1500"/>
              </a:spcBef>
              <a:buFontTx/>
              <a:buNone/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3479426"/>
            <a:ext cx="7585710" cy="10287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ctr" defTabSz="685800" rtl="0" eaLnBrk="1" latinLnBrk="0" hangingPunct="1">
              <a:spcBef>
                <a:spcPts val="15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312644"/>
            <a:ext cx="1940859" cy="4205568"/>
          </a:xfrm>
        </p:spPr>
        <p:txBody>
          <a:bodyPr vert="eaVert" anchor="ctr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310511"/>
            <a:ext cx="6144839" cy="42077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914260"/>
            <a:ext cx="7542213" cy="146923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9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2418160"/>
            <a:ext cx="7542213" cy="112514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15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419226"/>
            <a:ext cx="3657600" cy="29813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19226"/>
            <a:ext cx="3657600" cy="29813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0683"/>
            <a:ext cx="7581901" cy="124049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1795182"/>
            <a:ext cx="3657600" cy="260536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321174"/>
            <a:ext cx="3657600" cy="38660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1795182"/>
            <a:ext cx="3657600" cy="260536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/>
              <a:t>X Master ISIC 2007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342901"/>
            <a:ext cx="3566160" cy="1028700"/>
          </a:xfrm>
        </p:spPr>
        <p:txBody>
          <a:bodyPr anchor="b">
            <a:normAutofit/>
          </a:bodyPr>
          <a:lstStyle>
            <a:lvl1pPr algn="ctr">
              <a:defRPr sz="2700" b="1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342901"/>
            <a:ext cx="3566160" cy="40576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371601"/>
            <a:ext cx="3566160" cy="274320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42900"/>
            <a:ext cx="3566160" cy="1028700"/>
          </a:xfrm>
        </p:spPr>
        <p:txBody>
          <a:bodyPr anchor="b">
            <a:normAutofit/>
          </a:bodyPr>
          <a:lstStyle>
            <a:lvl1pPr algn="ctr">
              <a:defRPr sz="27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257300"/>
            <a:ext cx="2975610" cy="2231708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371600"/>
            <a:ext cx="356616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5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ctr" defTabSz="685800" rtl="0" eaLnBrk="1" latinLnBrk="0" hangingPunct="1">
              <a:spcBef>
                <a:spcPts val="1500"/>
              </a:spcBef>
              <a:buFontTx/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51812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X Master ISIC 2007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06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Organisation &amp; Innovation ISC633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762000" cy="273844"/>
          </a:xfrm>
          <a:prstGeom prst="rect">
            <a:avLst/>
          </a:prstGeom>
        </p:spPr>
        <p:txBody>
          <a:bodyPr/>
          <a:lstStyle/>
          <a:p>
            <a:fld id="{EBF5CD18-686B-47A9-AFD5-66CE5FA52A66}" type="slidenum">
              <a:rPr smtClean="0"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509" y="80683"/>
            <a:ext cx="8197849" cy="1007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81" y="1233249"/>
            <a:ext cx="8210677" cy="3490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468314" y="4786313"/>
            <a:ext cx="8207375" cy="0"/>
          </a:xfrm>
          <a:prstGeom prst="line">
            <a:avLst/>
          </a:prstGeom>
          <a:noFill/>
          <a:ln w="38100" cmpd="dbl">
            <a:solidFill>
              <a:srgbClr val="F2D908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6560461" y="482750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 2021 / sasson.fr ©</a:t>
            </a: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90704" y="4827505"/>
            <a:ext cx="248566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Sociologie des organisations</a:t>
            </a:r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3525582" y="482750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930F9-2D79-884C-99FB-B0A5087EFB17}" type="slidenum">
              <a:rPr kumimoji="0" lang="fr-FR" sz="825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6858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02419" indent="-302419" algn="l" defTabSz="685800" rtl="0" eaLnBrk="1" latinLnBrk="0" hangingPunct="1">
        <a:spcBef>
          <a:spcPts val="1500"/>
        </a:spcBef>
        <a:buFontTx/>
        <a:buBlip>
          <a:blip r:embed="rId14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604838" indent="-302419" algn="l" defTabSz="685800" rtl="0" eaLnBrk="1" latinLnBrk="0" hangingPunct="1">
        <a:spcBef>
          <a:spcPts val="450"/>
        </a:spcBef>
        <a:buFontTx/>
        <a:buBlip>
          <a:blip r:embed="rId14"/>
        </a:buBlip>
        <a:defRPr sz="16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857250" indent="-252413" algn="l" defTabSz="685800" rtl="0" eaLnBrk="1" latinLnBrk="0" hangingPunct="1">
        <a:spcBef>
          <a:spcPts val="450"/>
        </a:spcBef>
        <a:buFontTx/>
        <a:buBlip>
          <a:blip r:embed="rId14"/>
        </a:buBlip>
        <a:defRPr sz="15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119188" indent="-261938" algn="l" defTabSz="685800" rtl="0" eaLnBrk="1" latinLnBrk="0" hangingPunct="1">
        <a:spcBef>
          <a:spcPts val="450"/>
        </a:spcBef>
        <a:buFontTx/>
        <a:buBlip>
          <a:blip r:embed="rId14"/>
        </a:buBlip>
        <a:defRPr sz="13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371600" indent="-252413" algn="l" defTabSz="685800" rtl="0" eaLnBrk="1" latinLnBrk="0" hangingPunct="1">
        <a:spcBef>
          <a:spcPts val="450"/>
        </a:spcBef>
        <a:buFontTx/>
        <a:buBlip>
          <a:blip r:embed="rId14"/>
        </a:buBlip>
        <a:defRPr sz="135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0772" y="1546707"/>
            <a:ext cx="6152223" cy="1612718"/>
          </a:xfrm>
        </p:spPr>
        <p:txBody>
          <a:bodyPr/>
          <a:lstStyle/>
          <a:p>
            <a:pPr algn="ctr" eaLnBrk="1" hangingPunct="1"/>
            <a:r>
              <a:rPr lang="fr-FR" dirty="0"/>
              <a:t>Sociologie des Organisations</a:t>
            </a:r>
            <a:br>
              <a:rPr lang="fr-FR" sz="4500" dirty="0"/>
            </a:br>
            <a:br>
              <a:rPr lang="fr-FR" sz="4500" dirty="0"/>
            </a:br>
            <a:r>
              <a:rPr lang="fr-FR" sz="2100" dirty="0"/>
              <a:t>2021	 Séance n° 3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sz="2700" dirty="0">
                <a:solidFill>
                  <a:schemeClr val="accent1"/>
                </a:solidFill>
                <a:latin typeface="+mj-lt"/>
              </a:rPr>
              <a:t>Michel Sasson</a:t>
            </a:r>
            <a:endParaRPr lang="fr-FR" sz="1350" dirty="0">
              <a:solidFill>
                <a:schemeClr val="accent1"/>
              </a:solidFill>
              <a:latin typeface="+mj-lt"/>
            </a:endParaRPr>
          </a:p>
          <a:p>
            <a:pPr eaLnBrk="1" hangingPunct="1"/>
            <a:r>
              <a:rPr lang="fr-FR" sz="1350" dirty="0" err="1">
                <a:solidFill>
                  <a:srgbClr val="FFFFFF"/>
                </a:solidFill>
                <a:latin typeface="+mj-lt"/>
              </a:rPr>
              <a:t>michel@sasson.fr</a:t>
            </a:r>
            <a:endParaRPr lang="fr-FR" sz="1350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endParaRPr lang="fr-FR" sz="135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4015" y="1681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Sans titre-1.gif">
            <a:extLst>
              <a:ext uri="{FF2B5EF4-FFF2-40B4-BE49-F238E27FC236}">
                <a16:creationId xmlns:a16="http://schemas.microsoft.com/office/drawing/2014/main" id="{986CE143-AA94-2E4B-823E-3E46118FB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13" y="330199"/>
            <a:ext cx="723096" cy="687388"/>
          </a:xfrm>
          <a:prstGeom prst="rect">
            <a:avLst/>
          </a:prstGeom>
        </p:spPr>
      </p:pic>
      <p:pic>
        <p:nvPicPr>
          <p:cNvPr id="8" name="Picture 5" descr="logo-epita-hd.png">
            <a:extLst>
              <a:ext uri="{FF2B5EF4-FFF2-40B4-BE49-F238E27FC236}">
                <a16:creationId xmlns:a16="http://schemas.microsoft.com/office/drawing/2014/main" id="{0D6BD84E-D9B1-EC4B-878A-F5C8E5B63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29" y="330199"/>
            <a:ext cx="1351159" cy="9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5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terstate"/>
                <a:cs typeface="Interstate"/>
              </a:rPr>
              <a:t>Désir et jouissance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>
                <a:latin typeface="Interstate"/>
                <a:cs typeface="Interstate"/>
              </a:rPr>
              <a:t>Le</a:t>
            </a:r>
            <a:r>
              <a:rPr lang="fr-FR" dirty="0">
                <a:latin typeface="Interstate"/>
                <a:cs typeface="Interstate"/>
              </a:rPr>
              <a:t> </a:t>
            </a:r>
            <a:r>
              <a:rPr lang="fr-FR" b="0" dirty="0">
                <a:latin typeface="Interstate"/>
                <a:cs typeface="Interstate"/>
              </a:rPr>
              <a:t>désir comme ressource</a:t>
            </a:r>
          </a:p>
          <a:p>
            <a:r>
              <a:rPr lang="en-US" b="0" dirty="0">
                <a:latin typeface="Interstate"/>
                <a:cs typeface="Interstate"/>
              </a:rPr>
              <a:t>R</a:t>
            </a:r>
            <a:r>
              <a:rPr lang="fr-FR" b="0" dirty="0">
                <a:latin typeface="Interstate"/>
                <a:cs typeface="Interstate"/>
              </a:rPr>
              <a:t>éveiller le « petit garçon » qui sommeille</a:t>
            </a:r>
          </a:p>
          <a:p>
            <a:r>
              <a:rPr lang="en-US" b="0" dirty="0">
                <a:latin typeface="Interstate"/>
                <a:cs typeface="Interstate"/>
              </a:rPr>
              <a:t>L</a:t>
            </a:r>
            <a:r>
              <a:rPr lang="fr-FR" b="0" dirty="0">
                <a:latin typeface="Interstate"/>
                <a:cs typeface="Interstate"/>
              </a:rPr>
              <a:t>a jouissance de l’innovateur</a:t>
            </a:r>
          </a:p>
          <a:p>
            <a:r>
              <a:rPr lang="en-US" b="0" dirty="0">
                <a:latin typeface="Interstate"/>
                <a:cs typeface="Interstate"/>
              </a:rPr>
              <a:t>J</a:t>
            </a:r>
            <a:r>
              <a:rPr lang="fr-FR" b="0" dirty="0" err="1">
                <a:latin typeface="Interstate"/>
                <a:cs typeface="Interstate"/>
              </a:rPr>
              <a:t>ouissance</a:t>
            </a:r>
            <a:r>
              <a:rPr lang="fr-FR" b="0" dirty="0">
                <a:latin typeface="Interstate"/>
                <a:cs typeface="Interstate"/>
              </a:rPr>
              <a:t> = niveau élevé d’excitation </a:t>
            </a:r>
          </a:p>
          <a:p>
            <a:r>
              <a:rPr lang="fr-FR" b="0" dirty="0">
                <a:latin typeface="Interstate"/>
                <a:cs typeface="Interstate"/>
              </a:rPr>
              <a:t>Lacan : « la jouissance de l’autre nous est intolérable »</a:t>
            </a:r>
          </a:p>
        </p:txBody>
      </p:sp>
    </p:spTree>
    <p:extLst>
      <p:ext uri="{BB962C8B-B14F-4D97-AF65-F5344CB8AC3E}">
        <p14:creationId xmlns:p14="http://schemas.microsoft.com/office/powerpoint/2010/main" val="2386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Le leadership</a:t>
            </a:r>
            <a:endParaRPr lang="fr-FR" sz="1500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fr-FR" sz="2800" dirty="0">
                <a:solidFill>
                  <a:schemeClr val="accent1"/>
                </a:solidFill>
              </a:rPr>
              <a:t>Manager   ≠   Leader   ≠   Autocrate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dirty="0"/>
              <a:t>Gestionnaire	      Participation volontaire	   Pouvoir absolu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fr-FR" sz="2000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sz="2000" dirty="0">
                <a:solidFill>
                  <a:schemeClr val="accent1"/>
                </a:solidFill>
              </a:rPr>
              <a:t>Les trois formes de légitimité chez Weber 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50" dirty="0"/>
              <a:t>Charismatique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50" dirty="0"/>
              <a:t>Traditionnelle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1850" dirty="0"/>
              <a:t>Rationnelle légale (bureaucratique)</a:t>
            </a:r>
            <a:endParaRPr lang="fr-FR" sz="2650" dirty="0"/>
          </a:p>
          <a:p>
            <a:pPr marL="0" indent="0">
              <a:lnSpc>
                <a:spcPct val="90000"/>
              </a:lnSpc>
              <a:buNone/>
            </a:pPr>
            <a:endParaRPr lang="fr-FR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3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5 approches du leadership</a:t>
            </a:r>
            <a:endParaRPr lang="fr-FR" sz="1500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81" y="1088663"/>
            <a:ext cx="8210677" cy="3635132"/>
          </a:xfrm>
        </p:spPr>
        <p:txBody>
          <a:bodyPr>
            <a:normAutofit/>
          </a:bodyPr>
          <a:lstStyle/>
          <a:p>
            <a:pPr marL="270273" lvl="1" indent="0">
              <a:lnSpc>
                <a:spcPct val="90000"/>
              </a:lnSpc>
              <a:buNone/>
            </a:pPr>
            <a:r>
              <a:rPr lang="fr-FR" sz="18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Approche axée autour des traits du leader</a:t>
            </a:r>
          </a:p>
          <a:p>
            <a:pPr marL="1021556" lvl="2" indent="0">
              <a:lnSpc>
                <a:spcPct val="90000"/>
              </a:lnSpc>
              <a:buNone/>
            </a:pPr>
            <a:r>
              <a:rPr lang="fr-FR" sz="1400" dirty="0">
                <a:ea typeface="Times New Roman" charset="0"/>
                <a:cs typeface="Times New Roman" charset="0"/>
              </a:rPr>
              <a:t>Années 40-50, portrait idéal impossible, mais trois qualités :</a:t>
            </a:r>
          </a:p>
          <a:p>
            <a:pPr marL="1021556" lvl="2" indent="0">
              <a:lnSpc>
                <a:spcPct val="90000"/>
              </a:lnSpc>
              <a:buNone/>
            </a:pPr>
            <a:r>
              <a:rPr lang="fr-FR" sz="1400" dirty="0">
                <a:ea typeface="Times New Roman" charset="0"/>
                <a:cs typeface="Times New Roman" charset="0"/>
              </a:rPr>
              <a:t>Intelligence, initiative, confiance en soi.</a:t>
            </a:r>
          </a:p>
          <a:p>
            <a:pPr marL="270273" lvl="1" indent="0">
              <a:lnSpc>
                <a:spcPct val="90000"/>
              </a:lnSpc>
              <a:buNone/>
            </a:pPr>
            <a:endParaRPr lang="fr-FR" sz="1600" dirty="0">
              <a:ea typeface="Times New Roman" charset="0"/>
              <a:cs typeface="Times New Roman" charset="0"/>
            </a:endParaRPr>
          </a:p>
          <a:p>
            <a:pPr marL="270273" lvl="1" indent="0">
              <a:lnSpc>
                <a:spcPct val="90000"/>
              </a:lnSpc>
              <a:buNone/>
            </a:pPr>
            <a:endParaRPr lang="fr-FR" sz="1600" dirty="0">
              <a:solidFill>
                <a:schemeClr val="accent1"/>
              </a:solidFill>
              <a:ea typeface="Times New Roman" charset="0"/>
              <a:cs typeface="Times New Roman" charset="0"/>
            </a:endParaRPr>
          </a:p>
          <a:p>
            <a:pPr marL="270273" lvl="1" indent="0">
              <a:lnSpc>
                <a:spcPct val="90000"/>
              </a:lnSpc>
              <a:buNone/>
            </a:pPr>
            <a:r>
              <a:rPr lang="fr-FR" sz="18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Approche axée sur les comportements</a:t>
            </a:r>
          </a:p>
          <a:p>
            <a:pPr marL="270273" lvl="1" indent="0">
              <a:lnSpc>
                <a:spcPct val="90000"/>
              </a:lnSpc>
              <a:buNone/>
            </a:pPr>
            <a:r>
              <a:rPr lang="fr-FR" sz="1400" dirty="0" err="1">
                <a:ea typeface="Times New Roman" charset="0"/>
                <a:cs typeface="Times New Roman" charset="0"/>
              </a:rPr>
              <a:t>Univ</a:t>
            </a:r>
            <a:r>
              <a:rPr lang="fr-FR" sz="1400" dirty="0">
                <a:ea typeface="Times New Roman" charset="0"/>
                <a:cs typeface="Times New Roman" charset="0"/>
              </a:rPr>
              <a:t>. Ohio, deux attitudes : Tâche (production, rendement) vs. Relation (considération)</a:t>
            </a:r>
          </a:p>
          <a:p>
            <a:pPr marL="270273" lvl="1" indent="0">
              <a:lnSpc>
                <a:spcPct val="90000"/>
              </a:lnSpc>
              <a:buNone/>
            </a:pPr>
            <a:endParaRPr lang="fr-FR" sz="1400" dirty="0">
              <a:ea typeface="Times New Roman" charset="0"/>
              <a:cs typeface="Times New Roman" charset="0"/>
            </a:endParaRPr>
          </a:p>
          <a:p>
            <a:pPr marL="1307306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charset="0"/>
                <a:cs typeface="Times New Roman" charset="0"/>
              </a:rPr>
              <a:t>Anémique : faible investissement,</a:t>
            </a:r>
          </a:p>
          <a:p>
            <a:pPr marL="1307306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charset="0"/>
                <a:cs typeface="Times New Roman" charset="0"/>
              </a:rPr>
              <a:t>Social : ne s</a:t>
            </a:r>
            <a:r>
              <a:rPr lang="ja-JP" altLang="fr-FR" sz="14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400" dirty="0">
                <a:ea typeface="Times New Roman" charset="0"/>
                <a:cs typeface="Times New Roman" charset="0"/>
              </a:rPr>
              <a:t>intéresse </a:t>
            </a:r>
            <a:r>
              <a:rPr lang="fr-FR" altLang="ja-JP" sz="1400" dirty="0" err="1">
                <a:ea typeface="Times New Roman" charset="0"/>
                <a:cs typeface="Times New Roman" charset="0"/>
              </a:rPr>
              <a:t>qu</a:t>
            </a:r>
            <a:r>
              <a:rPr lang="ja-JP" altLang="fr-FR" sz="14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400" dirty="0">
                <a:ea typeface="Times New Roman" charset="0"/>
                <a:cs typeface="Times New Roman" charset="0"/>
              </a:rPr>
              <a:t>aux relations</a:t>
            </a:r>
          </a:p>
          <a:p>
            <a:pPr marL="1307306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charset="0"/>
                <a:cs typeface="Times New Roman" charset="0"/>
              </a:rPr>
              <a:t>Autocratique : ne s</a:t>
            </a:r>
            <a:r>
              <a:rPr lang="ja-JP" altLang="fr-FR" sz="14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400" dirty="0">
                <a:ea typeface="Times New Roman" charset="0"/>
                <a:cs typeface="Times New Roman" charset="0"/>
              </a:rPr>
              <a:t>intéresse </a:t>
            </a:r>
            <a:r>
              <a:rPr lang="fr-FR" altLang="ja-JP" sz="1400" dirty="0" err="1">
                <a:ea typeface="Times New Roman" charset="0"/>
                <a:cs typeface="Times New Roman" charset="0"/>
              </a:rPr>
              <a:t>qu</a:t>
            </a:r>
            <a:r>
              <a:rPr lang="ja-JP" altLang="fr-FR" sz="14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400" dirty="0">
                <a:ea typeface="Times New Roman" charset="0"/>
                <a:cs typeface="Times New Roman" charset="0"/>
              </a:rPr>
              <a:t>à la tâche</a:t>
            </a:r>
          </a:p>
          <a:p>
            <a:pPr marL="1307306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charset="0"/>
                <a:cs typeface="Times New Roman" charset="0"/>
              </a:rPr>
              <a:t>Intermédiaire : recherche l</a:t>
            </a:r>
            <a:r>
              <a:rPr lang="ja-JP" altLang="fr-FR" sz="1400" dirty="0">
                <a:ea typeface="Times New Roman" charset="0"/>
                <a:cs typeface="Times New Roman" charset="0"/>
              </a:rPr>
              <a:t>’</a:t>
            </a:r>
            <a:r>
              <a:rPr lang="fr-FR" altLang="ja-JP" sz="1400" dirty="0">
                <a:ea typeface="Times New Roman" charset="0"/>
                <a:cs typeface="Times New Roman" charset="0"/>
              </a:rPr>
              <a:t>équilibre</a:t>
            </a:r>
          </a:p>
          <a:p>
            <a:pPr marL="1307306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charset="0"/>
                <a:cs typeface="Times New Roman" charset="0"/>
              </a:rPr>
              <a:t>Intégrateur : concilie les deux orientations.</a:t>
            </a:r>
            <a:endParaRPr lang="fr-FR" sz="12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Les formes du leadership </a:t>
            </a:r>
            <a:r>
              <a:rPr lang="fr-FR" sz="1500">
                <a:latin typeface="+mn-lt"/>
              </a:rPr>
              <a:t>(2/3)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 marL="270273" lvl="1" indent="0">
              <a:lnSpc>
                <a:spcPct val="90000"/>
              </a:lnSpc>
              <a:buNone/>
            </a:pPr>
            <a:r>
              <a:rPr lang="fr-FR" sz="18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Approche axée sur les contingences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Suite des comportements, notion de maturité des employés (psycho, pro, fixer des buts, engagement, formation, expérience…)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M1 très bas niveau : connaissent mal le travail, faible motivation,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M2 maturité moyenne / faible : maîtrisent peu les exigences du travail mais motivés,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M3 maturité moyenne /élevée : maîtrisent les compétences mais de moins en moins motivés,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M4 maturité élevée : bonnes compétences, motivation élevée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sz="1350" dirty="0">
              <a:ea typeface="Times New Roman" charset="0"/>
              <a:cs typeface="Times New Roman" charset="0"/>
            </a:endParaRP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S1 directif : on se centre sur la tâche pas sur la relation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S2 motivateur ou vendeur : autant la relation (encouragement) que la tâche (formation),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S3 participatif : travail d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équipe et nouveaux projets,</a:t>
            </a:r>
          </a:p>
          <a:p>
            <a:pPr marL="556023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S4 délégation : intervention minimale de direction.</a:t>
            </a:r>
          </a:p>
        </p:txBody>
      </p:sp>
    </p:spTree>
    <p:extLst>
      <p:ext uri="{BB962C8B-B14F-4D97-AF65-F5344CB8AC3E}">
        <p14:creationId xmlns:p14="http://schemas.microsoft.com/office/powerpoint/2010/main" val="38263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Les formes du leadership </a:t>
            </a:r>
            <a:r>
              <a:rPr lang="fr-FR" sz="1500">
                <a:latin typeface="+mn-lt"/>
              </a:rPr>
              <a:t>(3/3)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81" y="778599"/>
            <a:ext cx="8210677" cy="3945196"/>
          </a:xfrm>
        </p:spPr>
        <p:txBody>
          <a:bodyPr>
            <a:normAutofit/>
          </a:bodyPr>
          <a:lstStyle/>
          <a:p>
            <a:pPr marL="270273" lvl="1" indent="0">
              <a:buNone/>
            </a:pPr>
            <a:r>
              <a:rPr lang="fr-FR" sz="18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Approche transactionnelle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Une vision plus politique : tout est échange !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L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influence s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acquiert en acceptant de se laisser influencer par les autres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Le dirigeant est ouvert aux demandes des employés (identification)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Il a « vraiment compris » puis traduit cette compréhension dans ses propres schèmes d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action.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endParaRPr lang="fr-FR" altLang="ja-JP" sz="1350" dirty="0">
              <a:ea typeface="Times New Roman" charset="0"/>
              <a:cs typeface="Times New Roman" charset="0"/>
            </a:endParaRPr>
          </a:p>
          <a:p>
            <a:pPr marL="270273" lvl="1" indent="0">
              <a:buNone/>
            </a:pPr>
            <a:r>
              <a:rPr lang="fr-FR" sz="18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Approche transformationnelle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Dans des entreprises de + en + bureaucratiques (managers), on veut des leaders.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Charisme : savoir interpeller, détecter l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important, articuler une vision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Reconnaissance individuelle : déléguer des projets (situations d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apprentissage) et attentif aux employés (laissés pour compte),</a:t>
            </a:r>
          </a:p>
          <a:p>
            <a:pPr marL="556023" lvl="1" indent="-285750">
              <a:buFont typeface="Arial" panose="020B0604020202020204" pitchFamily="34" charset="0"/>
              <a:buChar char="•"/>
            </a:pPr>
            <a:r>
              <a:rPr lang="fr-FR" sz="1350" dirty="0">
                <a:ea typeface="Times New Roman" charset="0"/>
                <a:cs typeface="Times New Roman" charset="0"/>
              </a:rPr>
              <a:t>Stimulation intellectuelle : idées nouvelles, savoir poser des questions, repenser l</a:t>
            </a:r>
            <a:r>
              <a:rPr lang="ja-JP" altLang="fr-FR" sz="1350">
                <a:ea typeface="Times New Roman" charset="0"/>
                <a:cs typeface="Times New Roman" charset="0"/>
              </a:rPr>
              <a:t>’</a:t>
            </a:r>
            <a:r>
              <a:rPr lang="fr-FR" altLang="ja-JP" sz="1350" dirty="0">
                <a:ea typeface="Times New Roman" charset="0"/>
                <a:cs typeface="Times New Roman" charset="0"/>
              </a:rPr>
              <a:t>organisation…</a:t>
            </a:r>
            <a:endParaRPr lang="fr-FR" sz="135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1935" y="4392789"/>
            <a:ext cx="4800600" cy="300082"/>
          </a:xfrm>
          <a:noFill/>
        </p:spPr>
        <p:txBody>
          <a:bodyPr anchor="ctr" anchorCtr="1">
            <a:spAutoFit/>
          </a:bodyPr>
          <a:lstStyle/>
          <a:p>
            <a:pPr eaLnBrk="1" hangingPunct="1"/>
            <a:r>
              <a:rPr lang="fr-FR" sz="1350" dirty="0" err="1">
                <a:solidFill>
                  <a:srgbClr val="F2D908"/>
                </a:solidFill>
              </a:rPr>
              <a:t>michel@sasson.fr</a:t>
            </a:r>
            <a:endParaRPr lang="fr-FR" sz="1350" dirty="0">
              <a:solidFill>
                <a:srgbClr val="F2D908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58541" y="1739504"/>
            <a:ext cx="5829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r>
              <a:rPr lang="fr-FR" sz="2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Bibliographie :</a:t>
            </a:r>
            <a:br>
              <a:rPr lang="fr-FR" sz="2400" b="1" i="0" dirty="0">
                <a:solidFill>
                  <a:srgbClr val="F2D9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sz="75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M. Crozier &amp; E. </a:t>
            </a:r>
            <a:r>
              <a:rPr lang="fr-FR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Friedberg</a:t>
            </a:r>
            <a:r>
              <a:rPr 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</a:t>
            </a:r>
            <a:r>
              <a:rPr lang="ja-JP" altLang="fr-FR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’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Acteur et le Système, Paris, Seuil coll.</a:t>
            </a:r>
          </a:p>
          <a:p>
            <a:pPr algn="l"/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« Points » 1981.</a:t>
            </a: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L. </a:t>
            </a:r>
            <a:r>
              <a:rPr lang="fr-FR" altLang="ja-JP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Bagla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Sociologie des organisations, Paris, Éd. La Découverte coll. «Repères » 2003.</a:t>
            </a: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b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</a:b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P. </a:t>
            </a:r>
            <a:r>
              <a:rPr lang="fr-FR" altLang="ja-JP" sz="1500" b="1" i="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Bernoux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La sociologie des organisations, Paris, Seuil, coll. </a:t>
            </a:r>
          </a:p>
          <a:p>
            <a:pPr algn="l"/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« Essais », 1985</a:t>
            </a:r>
          </a:p>
          <a:p>
            <a:pPr algn="l"/>
            <a:br>
              <a:rPr lang="fr-FR" altLang="ja-JP" sz="1500" dirty="0">
                <a:solidFill>
                  <a:schemeClr val="accent2"/>
                </a:solidFill>
                <a:latin typeface="Comic Sans MS" charset="0"/>
              </a:rPr>
            </a:br>
            <a:r>
              <a:rPr lang="fr-FR" altLang="ja-JP" sz="1500" dirty="0">
                <a:solidFill>
                  <a:schemeClr val="accent2"/>
                </a:solidFill>
                <a:latin typeface="Comic Sans MS" charset="0"/>
              </a:rPr>
              <a:t> </a:t>
            </a:r>
            <a:r>
              <a:rPr lang="fr-FR" altLang="ja-JP" sz="1500" b="1" i="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M. Foucault, Surveiller et Punir, Paris, Gallimard, 	coll. « Tel », 1993</a:t>
            </a:r>
            <a:endParaRPr lang="fr-FR" sz="1500" b="1" i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pPr algn="l"/>
            <a:endParaRPr lang="fr-FR" sz="1500" b="1" i="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967447" y="6667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50"/>
          </a:p>
        </p:txBody>
      </p:sp>
      <p:pic>
        <p:nvPicPr>
          <p:cNvPr id="6" name="Image 6" descr="Sans titre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38" y="4150383"/>
            <a:ext cx="723096" cy="6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3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100">
                <a:latin typeface="+mn-lt"/>
              </a:rPr>
              <a:t>Comment faire agir ensemble 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850538"/>
            <a:ext cx="6172200" cy="43100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Logique de l’action collective </a:t>
            </a:r>
            <a:r>
              <a:rPr lang="fr-FR" sz="1500" dirty="0"/>
              <a:t>(</a:t>
            </a:r>
            <a:r>
              <a:rPr lang="fr-FR" sz="1500" dirty="0" err="1"/>
              <a:t>Mancur</a:t>
            </a:r>
            <a:r>
              <a:rPr lang="fr-FR" sz="1500" dirty="0"/>
              <a:t> </a:t>
            </a:r>
            <a:r>
              <a:rPr lang="fr-FR" sz="1500" dirty="0" err="1"/>
              <a:t>Olson</a:t>
            </a:r>
            <a:r>
              <a:rPr lang="fr-FR" sz="1500" dirty="0"/>
              <a:t>)</a:t>
            </a:r>
            <a:endParaRPr lang="fr-FR" sz="1350" i="1" dirty="0"/>
          </a:p>
        </p:txBody>
      </p:sp>
      <p:pic>
        <p:nvPicPr>
          <p:cNvPr id="46084" name="Picture 4" descr="C:\Documents and Settings\Michel\Mes documents\Mes images\Polytechnique\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1624" y="140495"/>
            <a:ext cx="1031081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9184" y="1444229"/>
            <a:ext cx="848563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 S’organiser pour un but commun     Coût pour l’individu, bénéfice pour le groupe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 Individualisme méthodologique    Apparition des groupes latents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9184" y="2165649"/>
            <a:ext cx="8485632" cy="6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b="1" i="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rPr>
              <a:t>Paradoxe</a:t>
            </a:r>
            <a:r>
              <a:rPr lang="fr-FR" b="1" i="0" dirty="0">
                <a:solidFill>
                  <a:srgbClr val="CC3300"/>
                </a:solidFill>
                <a:latin typeface="+mn-lt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fr-FR" b="1" i="0" dirty="0"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rPr>
              <a:t>de l’action collective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i="0" dirty="0">
                <a:latin typeface="+mn-lt"/>
                <a:ea typeface="Times New Roman" pitchFamily="-112" charset="0"/>
                <a:cs typeface="Times New Roman" pitchFamily="-112" charset="0"/>
              </a:rPr>
              <a:t>Les grand groupes peuvent rester inorganisés et ne jamais passer à l'action même si un consensus sur les objectifs et les moyens existe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i="0" dirty="0">
                <a:latin typeface="+mn-lt"/>
                <a:ea typeface="Times New Roman" pitchFamily="-112" charset="0"/>
                <a:cs typeface="Times New Roman" pitchFamily="-112" charset="0"/>
              </a:rPr>
              <a:t>Plus le groupe est grand et plus il est difficile de passer à l’action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i="0" dirty="0">
                <a:latin typeface="+mn-lt"/>
                <a:ea typeface="Times New Roman" pitchFamily="-112" charset="0"/>
                <a:cs typeface="Times New Roman" pitchFamily="-112" charset="0"/>
              </a:rPr>
              <a:t>Les groupes les plus petits réussissent souvent à battre les plus grands qui, dans une démocratie, seraient naturellement censés l’emporter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i="0" dirty="0">
                <a:latin typeface="+mn-lt"/>
                <a:ea typeface="Times New Roman" pitchFamily="-112" charset="0"/>
                <a:cs typeface="Times New Roman" pitchFamily="-112" charset="0"/>
              </a:rPr>
              <a:t>Bénéfice personnel ou contrainte spécifique en plus de l’intérêt commun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i="0" dirty="0">
                <a:latin typeface="+mn-lt"/>
                <a:ea typeface="Times New Roman" pitchFamily="-112" charset="0"/>
                <a:cs typeface="Times New Roman" pitchFamily="-112" charset="0"/>
              </a:rPr>
              <a:t>Notion de passager clandestin : free rider.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fr-FR" i="0" dirty="0">
              <a:latin typeface="+mn-lt"/>
              <a:ea typeface="Times New Roman" pitchFamily="-112" charset="0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5" grpId="0" autoUpdateAnimBg="0"/>
      <p:bldP spid="460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+mn-lt"/>
              </a:rPr>
              <a:t>Pourquoi accepter un ordre 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006079"/>
            <a:ext cx="6172200" cy="43100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>
                <a:solidFill>
                  <a:srgbClr val="F2D908"/>
                </a:solidFill>
              </a:rPr>
              <a:t>Soumission à l</a:t>
            </a:r>
            <a:r>
              <a:rPr lang="ja-JP" altLang="fr-FR" dirty="0">
                <a:solidFill>
                  <a:srgbClr val="F2D908"/>
                </a:solidFill>
              </a:rPr>
              <a:t>’</a:t>
            </a:r>
            <a:r>
              <a:rPr lang="fr-FR" altLang="ja-JP" dirty="0">
                <a:solidFill>
                  <a:srgbClr val="F2D908"/>
                </a:solidFill>
              </a:rPr>
              <a:t>autorité  </a:t>
            </a:r>
            <a:r>
              <a:rPr lang="fr-FR" altLang="ja-JP" sz="1500" dirty="0">
                <a:solidFill>
                  <a:srgbClr val="F2D908"/>
                </a:solidFill>
              </a:rPr>
              <a:t>(Stanley </a:t>
            </a:r>
            <a:r>
              <a:rPr lang="fr-FR" altLang="ja-JP" sz="1500" dirty="0" err="1">
                <a:solidFill>
                  <a:srgbClr val="F2D908"/>
                </a:solidFill>
              </a:rPr>
              <a:t>Milgram</a:t>
            </a:r>
            <a:r>
              <a:rPr lang="fr-FR" altLang="ja-JP" sz="1500" dirty="0">
                <a:solidFill>
                  <a:srgbClr val="F2D908"/>
                </a:solidFill>
              </a:rPr>
              <a:t>)</a:t>
            </a:r>
            <a:endParaRPr lang="fr-FR" sz="1500" dirty="0">
              <a:solidFill>
                <a:srgbClr val="F2D908"/>
              </a:solidFill>
            </a:endParaRPr>
          </a:p>
        </p:txBody>
      </p:sp>
      <p:pic>
        <p:nvPicPr>
          <p:cNvPr id="54280" name="Picture 8" descr="C:\Documents and Settings\Michel\Mes documents\Mes images\Polytechnique\milgra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004" y="100369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 descr="C:\Documents and Settings\Michel\Mes documents\Mes images\Polytechnique\milgram ic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88" y="2464594"/>
            <a:ext cx="3668316" cy="22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C:\Documents and Settings\Michel\Mes documents\Mes images\Polytechnique\experiment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848" y="1379935"/>
            <a:ext cx="1250156" cy="11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15" descr="C:\Documents and Settings\Michel\Mes documents\Mes images\Polytechnique\experiment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969" y="1385887"/>
            <a:ext cx="1250156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C:\Documents and Settings\Michel\Mes documents\Mes images\Polytechnique\obedience-experimen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969" y="2637235"/>
            <a:ext cx="25669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2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300">
                <a:latin typeface="+mn-lt"/>
              </a:rPr>
              <a:t>Pourquoi accepter un ordre 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269" y="839363"/>
            <a:ext cx="5203031" cy="14132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/>
              <a:t>Expérience de </a:t>
            </a:r>
            <a:r>
              <a:rPr lang="fr-FR" dirty="0" err="1"/>
              <a:t>Stanford</a:t>
            </a:r>
            <a:r>
              <a:rPr lang="fr-FR" dirty="0"/>
              <a:t>                         		             ou « Lucifer </a:t>
            </a:r>
            <a:r>
              <a:rPr lang="fr-FR" dirty="0" err="1"/>
              <a:t>effect</a:t>
            </a:r>
            <a:r>
              <a:rPr lang="fr-FR" dirty="0"/>
              <a:t> »  </a:t>
            </a:r>
            <a:r>
              <a:rPr lang="fr-FR" sz="1500" dirty="0"/>
              <a:t>(Philip </a:t>
            </a:r>
            <a:r>
              <a:rPr lang="fr-FR" sz="1500" dirty="0" err="1"/>
              <a:t>Zimbardo</a:t>
            </a:r>
            <a:r>
              <a:rPr lang="fr-FR" sz="15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781" y="926306"/>
            <a:ext cx="1557338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585" y="2368154"/>
            <a:ext cx="2555081" cy="229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915717"/>
            <a:ext cx="2338388" cy="27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2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+mn-lt"/>
              </a:rPr>
              <a:t>Comment amorcer la manipulation 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006079"/>
            <a:ext cx="6172200" cy="43100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fr-FR" dirty="0">
                <a:solidFill>
                  <a:srgbClr val="F2D908"/>
                </a:solidFill>
              </a:rPr>
              <a:t>Dissonance cognitive  </a:t>
            </a:r>
            <a:r>
              <a:rPr lang="fr-FR" sz="1500" dirty="0"/>
              <a:t>(</a:t>
            </a:r>
            <a:r>
              <a:rPr lang="fr-FR" sz="1500" dirty="0" err="1"/>
              <a:t>Leon</a:t>
            </a:r>
            <a:r>
              <a:rPr lang="fr-FR" sz="1500" dirty="0"/>
              <a:t> Festinger)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485900" y="1444229"/>
            <a:ext cx="269438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Gérer des cognitions incompatibles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i="0" dirty="0">
              <a:latin typeface="+mn-lt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Se servir de la dissonance cognitive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485900" y="2815829"/>
            <a:ext cx="5911454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2100" i="0" dirty="0">
                <a:solidFill>
                  <a:schemeClr val="accent1"/>
                </a:solidFill>
                <a:latin typeface="+mn-lt"/>
                <a:cs typeface="Times New Roman" charset="0"/>
              </a:rPr>
              <a:t>L</a:t>
            </a:r>
            <a:r>
              <a:rPr lang="ja-JP" altLang="fr-FR" sz="2100" i="0" dirty="0">
                <a:solidFill>
                  <a:schemeClr val="accent1"/>
                </a:solidFill>
                <a:latin typeface="+mn-lt"/>
                <a:cs typeface="Times New Roman" charset="0"/>
              </a:rPr>
              <a:t>’</a:t>
            </a:r>
            <a:r>
              <a:rPr lang="fr-FR" altLang="ja-JP" sz="2100" i="0" dirty="0">
                <a:solidFill>
                  <a:schemeClr val="accent1"/>
                </a:solidFill>
                <a:latin typeface="+mn-lt"/>
                <a:cs typeface="Times New Roman" charset="0"/>
              </a:rPr>
              <a:t>échec d</a:t>
            </a:r>
            <a:r>
              <a:rPr lang="ja-JP" altLang="fr-FR" sz="2100" i="0" dirty="0">
                <a:solidFill>
                  <a:schemeClr val="accent1"/>
                </a:solidFill>
                <a:latin typeface="+mn-lt"/>
                <a:cs typeface="Times New Roman" charset="0"/>
              </a:rPr>
              <a:t>’</a:t>
            </a:r>
            <a:r>
              <a:rPr lang="fr-FR" altLang="ja-JP" sz="2100" i="0" dirty="0">
                <a:solidFill>
                  <a:schemeClr val="accent1"/>
                </a:solidFill>
                <a:latin typeface="+mn-lt"/>
                <a:cs typeface="Times New Roman" charset="0"/>
              </a:rPr>
              <a:t>une prophétie</a:t>
            </a:r>
            <a:r>
              <a:rPr lang="fr-FR" altLang="ja-JP" sz="1500" i="0" dirty="0">
                <a:solidFill>
                  <a:schemeClr val="accent1"/>
                </a:solidFill>
                <a:latin typeface="+mn-lt"/>
                <a:cs typeface="Times New Roman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500" i="0" dirty="0">
                <a:latin typeface="+mn-lt"/>
                <a:cs typeface="Times New Roman" charset="0"/>
              </a:rPr>
              <a:t>(</a:t>
            </a:r>
            <a:r>
              <a:rPr lang="fr-FR" sz="1500" i="0" dirty="0" err="1">
                <a:latin typeface="+mn-lt"/>
                <a:cs typeface="Times New Roman" charset="0"/>
              </a:rPr>
              <a:t>Leon</a:t>
            </a:r>
            <a:r>
              <a:rPr lang="fr-FR" sz="1500" i="0" dirty="0">
                <a:latin typeface="+mn-lt"/>
                <a:cs typeface="Times New Roman" charset="0"/>
              </a:rPr>
              <a:t> Festinger, </a:t>
            </a:r>
            <a:r>
              <a:rPr lang="fr-FR" sz="1500" i="0" dirty="0" err="1">
                <a:latin typeface="+mn-lt"/>
                <a:cs typeface="Times New Roman" charset="0"/>
              </a:rPr>
              <a:t>Hank</a:t>
            </a:r>
            <a:r>
              <a:rPr lang="fr-FR" sz="1500" i="0" dirty="0">
                <a:latin typeface="+mn-lt"/>
                <a:cs typeface="Times New Roman" charset="0"/>
              </a:rPr>
              <a:t> </a:t>
            </a:r>
            <a:r>
              <a:rPr lang="fr-FR" sz="1500" i="0" dirty="0" err="1">
                <a:latin typeface="+mn-lt"/>
                <a:cs typeface="Times New Roman" charset="0"/>
              </a:rPr>
              <a:t>Riecken</a:t>
            </a:r>
            <a:r>
              <a:rPr lang="fr-FR" sz="1500" i="0" dirty="0">
                <a:latin typeface="+mn-lt"/>
                <a:cs typeface="Times New Roman" charset="0"/>
              </a:rPr>
              <a:t>, Stanley </a:t>
            </a:r>
            <a:r>
              <a:rPr lang="fr-FR" sz="1500" i="0" dirty="0" err="1">
                <a:latin typeface="+mn-lt"/>
                <a:cs typeface="Times New Roman" charset="0"/>
              </a:rPr>
              <a:t>Schachter</a:t>
            </a:r>
            <a:r>
              <a:rPr lang="fr-FR" sz="1500" i="0" dirty="0">
                <a:latin typeface="+mn-lt"/>
                <a:cs typeface="Times New Roman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fr-FR" sz="1500" i="0" dirty="0">
              <a:latin typeface="+mn-lt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Madame </a:t>
            </a:r>
            <a:r>
              <a:rPr lang="fr-FR" i="0" dirty="0" err="1">
                <a:latin typeface="+mn-lt"/>
                <a:cs typeface="Times New Roman" charset="0"/>
              </a:rPr>
              <a:t>Keech</a:t>
            </a:r>
            <a:r>
              <a:rPr lang="fr-FR" i="0" dirty="0">
                <a:latin typeface="+mn-lt"/>
                <a:cs typeface="Times New Roman" charset="0"/>
              </a:rPr>
              <a:t> (réincarnation de la Vierge), le Messie </a:t>
            </a:r>
            <a:r>
              <a:rPr lang="fr-FR" i="0" dirty="0" err="1">
                <a:latin typeface="+mn-lt"/>
                <a:cs typeface="Times New Roman" charset="0"/>
              </a:rPr>
              <a:t>Sananda</a:t>
            </a:r>
            <a:r>
              <a:rPr lang="fr-FR" i="0" dirty="0">
                <a:latin typeface="+mn-lt"/>
                <a:cs typeface="Times New Roman" charset="0"/>
              </a:rPr>
              <a:t> (avatar de Jésus), Dr Armstrong, les OVNI, la fin du monde et les Gardiens.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i="0" dirty="0">
                <a:latin typeface="+mn-lt"/>
                <a:cs typeface="Times New Roman" charset="0"/>
              </a:rPr>
              <a:t>Le 21 décembre 1956 et les « dé-confirmations »</a:t>
            </a:r>
          </a:p>
        </p:txBody>
      </p:sp>
      <p:pic>
        <p:nvPicPr>
          <p:cNvPr id="58376" name="Picture 8" descr="C:\Documents and Settings\Michel\Mes documents\Mes images\Polytechnique\Festi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64"/>
          <a:stretch/>
        </p:blipFill>
        <p:spPr bwMode="auto">
          <a:xfrm>
            <a:off x="7414022" y="1033873"/>
            <a:ext cx="1210311" cy="236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421982" y="1524000"/>
            <a:ext cx="879872" cy="6369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Cognition A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318522" y="1524000"/>
            <a:ext cx="879872" cy="63698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Cognition B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4420791" y="2216944"/>
            <a:ext cx="879872" cy="63698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Changer</a:t>
            </a:r>
          </a:p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 le réel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317332" y="2216944"/>
            <a:ext cx="879872" cy="63698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prstShdw prst="shdw17" dist="17961" dir="2700000">
              <a:srgbClr val="997A5C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Modifier </a:t>
            </a:r>
          </a:p>
          <a:p>
            <a:r>
              <a:rPr lang="fr-FR" sz="900" b="1" i="0" dirty="0">
                <a:solidFill>
                  <a:schemeClr val="bg1"/>
                </a:solidFill>
                <a:latin typeface="+mn-lt"/>
              </a:rPr>
              <a:t>ses cognitions</a:t>
            </a:r>
          </a:p>
        </p:txBody>
      </p:sp>
    </p:spTree>
    <p:extLst>
      <p:ext uri="{BB962C8B-B14F-4D97-AF65-F5344CB8AC3E}">
        <p14:creationId xmlns:p14="http://schemas.microsoft.com/office/powerpoint/2010/main" val="15687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  <p:bldP spid="58372" grpId="0" build="p" autoUpdateAnimBg="0"/>
      <p:bldP spid="58373" grpId="0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>
            <a:extLst>
              <a:ext uri="{FF2B5EF4-FFF2-40B4-BE49-F238E27FC236}">
                <a16:creationId xmlns:a16="http://schemas.microsoft.com/office/drawing/2014/main" id="{A545A0D1-4457-5241-AD06-3FBE537D44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328" y="6783"/>
            <a:ext cx="1805672" cy="135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L’influence perceptive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81" y="1095644"/>
            <a:ext cx="8210677" cy="3490545"/>
          </a:xfrm>
        </p:spPr>
        <p:txBody>
          <a:bodyPr anchor="t" anchorCtr="0">
            <a:normAutofit/>
          </a:bodyPr>
          <a:lstStyle/>
          <a:p>
            <a:r>
              <a:rPr lang="fr-FR" dirty="0"/>
              <a:t>C’est une expérience de psychologie sociale, inventée </a:t>
            </a:r>
          </a:p>
          <a:p>
            <a:pPr marL="0" indent="0">
              <a:buNone/>
            </a:pPr>
            <a:r>
              <a:rPr lang="fr-FR" dirty="0"/>
              <a:t>par Serge Moscovici en 1969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2118"/>
            <a:ext cx="9144000" cy="51435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 18"/>
          <p:cNvGrpSpPr/>
          <p:nvPr/>
        </p:nvGrpSpPr>
        <p:grpSpPr>
          <a:xfrm>
            <a:off x="1471852" y="2114550"/>
            <a:ext cx="1930860" cy="923925"/>
            <a:chOff x="6115368" y="4140200"/>
            <a:chExt cx="2574479" cy="12319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5-Point Star 19"/>
          <p:cNvSpPr/>
          <p:nvPr/>
        </p:nvSpPr>
        <p:spPr>
          <a:xfrm>
            <a:off x="1728788" y="25453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5-Point Star 20"/>
          <p:cNvSpPr/>
          <p:nvPr/>
        </p:nvSpPr>
        <p:spPr>
          <a:xfrm>
            <a:off x="2857500" y="2559641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 21"/>
          <p:cNvGrpSpPr/>
          <p:nvPr/>
        </p:nvGrpSpPr>
        <p:grpSpPr>
          <a:xfrm>
            <a:off x="1471852" y="2990850"/>
            <a:ext cx="1930860" cy="923925"/>
            <a:chOff x="6115368" y="4140200"/>
            <a:chExt cx="2574479" cy="12319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5-Point Star 29"/>
          <p:cNvSpPr/>
          <p:nvPr/>
        </p:nvSpPr>
        <p:spPr>
          <a:xfrm>
            <a:off x="1709737" y="34216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5-Point Star 30"/>
          <p:cNvSpPr/>
          <p:nvPr/>
        </p:nvSpPr>
        <p:spPr>
          <a:xfrm>
            <a:off x="2857500" y="3435941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 31"/>
          <p:cNvGrpSpPr/>
          <p:nvPr/>
        </p:nvGrpSpPr>
        <p:grpSpPr>
          <a:xfrm>
            <a:off x="1471852" y="3867150"/>
            <a:ext cx="1930860" cy="923925"/>
            <a:chOff x="6115368" y="4140200"/>
            <a:chExt cx="2574479" cy="12319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5-Point Star 39"/>
          <p:cNvSpPr/>
          <p:nvPr/>
        </p:nvSpPr>
        <p:spPr>
          <a:xfrm>
            <a:off x="1811341" y="42979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5-Point Star 40"/>
          <p:cNvSpPr/>
          <p:nvPr/>
        </p:nvSpPr>
        <p:spPr>
          <a:xfrm>
            <a:off x="2819398" y="4312241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41"/>
          <p:cNvGrpSpPr/>
          <p:nvPr/>
        </p:nvGrpSpPr>
        <p:grpSpPr>
          <a:xfrm>
            <a:off x="3630932" y="2114546"/>
            <a:ext cx="1930860" cy="923925"/>
            <a:chOff x="6115368" y="4140200"/>
            <a:chExt cx="2574479" cy="12319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5-Point Star 49"/>
          <p:cNvSpPr/>
          <p:nvPr/>
        </p:nvSpPr>
        <p:spPr>
          <a:xfrm>
            <a:off x="4059325" y="2545349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5-Point Star 50"/>
          <p:cNvSpPr/>
          <p:nvPr/>
        </p:nvSpPr>
        <p:spPr>
          <a:xfrm>
            <a:off x="4959428" y="2559636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 51"/>
          <p:cNvGrpSpPr/>
          <p:nvPr/>
        </p:nvGrpSpPr>
        <p:grpSpPr>
          <a:xfrm>
            <a:off x="3630932" y="2990846"/>
            <a:ext cx="1930860" cy="923925"/>
            <a:chOff x="6115368" y="4140200"/>
            <a:chExt cx="2574479" cy="12319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-Point Star 59"/>
          <p:cNvSpPr/>
          <p:nvPr/>
        </p:nvSpPr>
        <p:spPr>
          <a:xfrm>
            <a:off x="4052975" y="3421649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5-Point Star 60"/>
          <p:cNvSpPr/>
          <p:nvPr/>
        </p:nvSpPr>
        <p:spPr>
          <a:xfrm>
            <a:off x="4902276" y="3435936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Group 61"/>
          <p:cNvGrpSpPr/>
          <p:nvPr/>
        </p:nvGrpSpPr>
        <p:grpSpPr>
          <a:xfrm>
            <a:off x="3630932" y="3867146"/>
            <a:ext cx="1930860" cy="923925"/>
            <a:chOff x="6115368" y="4140200"/>
            <a:chExt cx="2574479" cy="12319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5-Point Star 69"/>
          <p:cNvSpPr/>
          <p:nvPr/>
        </p:nvSpPr>
        <p:spPr>
          <a:xfrm>
            <a:off x="4078376" y="4297949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5-Point Star 70"/>
          <p:cNvSpPr/>
          <p:nvPr/>
        </p:nvSpPr>
        <p:spPr>
          <a:xfrm>
            <a:off x="4851474" y="4312236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2" name="Group 71"/>
          <p:cNvGrpSpPr/>
          <p:nvPr/>
        </p:nvGrpSpPr>
        <p:grpSpPr>
          <a:xfrm>
            <a:off x="5790013" y="2114541"/>
            <a:ext cx="1930860" cy="923925"/>
            <a:chOff x="6115368" y="4140200"/>
            <a:chExt cx="2574479" cy="12319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5-Point Star 79"/>
          <p:cNvSpPr/>
          <p:nvPr/>
        </p:nvSpPr>
        <p:spPr>
          <a:xfrm>
            <a:off x="6339061" y="25453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5-Point Star 80"/>
          <p:cNvSpPr/>
          <p:nvPr/>
        </p:nvSpPr>
        <p:spPr>
          <a:xfrm>
            <a:off x="7194712" y="2559632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 81"/>
          <p:cNvGrpSpPr/>
          <p:nvPr/>
        </p:nvGrpSpPr>
        <p:grpSpPr>
          <a:xfrm>
            <a:off x="5790013" y="2990841"/>
            <a:ext cx="1930860" cy="923925"/>
            <a:chOff x="6115368" y="4140200"/>
            <a:chExt cx="2574479" cy="12319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5-Point Star 89"/>
          <p:cNvSpPr/>
          <p:nvPr/>
        </p:nvSpPr>
        <p:spPr>
          <a:xfrm>
            <a:off x="5945345" y="34216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5-Point Star 90"/>
          <p:cNvSpPr/>
          <p:nvPr/>
        </p:nvSpPr>
        <p:spPr>
          <a:xfrm>
            <a:off x="7175661" y="3435932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2" name="Group 91"/>
          <p:cNvGrpSpPr/>
          <p:nvPr/>
        </p:nvGrpSpPr>
        <p:grpSpPr>
          <a:xfrm>
            <a:off x="5790013" y="3867141"/>
            <a:ext cx="1930860" cy="923925"/>
            <a:chOff x="6115368" y="4140200"/>
            <a:chExt cx="2574479" cy="12319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5-Point Star 99"/>
          <p:cNvSpPr/>
          <p:nvPr/>
        </p:nvSpPr>
        <p:spPr>
          <a:xfrm>
            <a:off x="5945345" y="42979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5-Point Star 100"/>
          <p:cNvSpPr/>
          <p:nvPr/>
        </p:nvSpPr>
        <p:spPr>
          <a:xfrm>
            <a:off x="7175661" y="4312232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20" grpId="0" animBg="1"/>
      <p:bldP spid="21" grpId="0" animBg="1"/>
      <p:bldP spid="30" grpId="0" animBg="1"/>
      <p:bldP spid="31" grpId="0" animBg="1"/>
      <p:bldP spid="40" grpId="0" animBg="1"/>
      <p:bldP spid="41" grpId="0" animBg="1"/>
      <p:bldP spid="50" grpId="0" animBg="1"/>
      <p:bldP spid="51" grpId="0" animBg="1"/>
      <p:bldP spid="60" grpId="0" animBg="1"/>
      <p:bldP spid="61" grpId="0" animBg="1"/>
      <p:bldP spid="70" grpId="0" animBg="1"/>
      <p:bldP spid="71" grpId="0" animBg="1"/>
      <p:bldP spid="80" grpId="0" animBg="1"/>
      <p:bldP spid="81" grpId="0" animBg="1"/>
      <p:bldP spid="90" grpId="0" animBg="1"/>
      <p:bldP spid="91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L’influence perceptive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fr-FR" dirty="0"/>
              <a:t>La minorité agissante se définit par </a:t>
            </a:r>
            <a:r>
              <a:rPr lang="fr-FR" dirty="0">
                <a:solidFill>
                  <a:srgbClr val="F2D908"/>
                </a:solidFill>
              </a:rPr>
              <a:t>5 styles de	 comportements</a:t>
            </a:r>
            <a:r>
              <a:rPr lang="fr-FR" dirty="0"/>
              <a:t>. 			La majorité va interpréter les comportements de la minorité</a:t>
            </a:r>
          </a:p>
          <a:p>
            <a:r>
              <a:rPr lang="fr-FR" dirty="0">
                <a:solidFill>
                  <a:schemeClr val="accent1"/>
                </a:solidFill>
              </a:rPr>
              <a:t>Investissement</a:t>
            </a:r>
            <a:r>
              <a:rPr lang="fr-FR" dirty="0"/>
              <a:t> : importance que la minorité accorde à ses idées</a:t>
            </a:r>
          </a:p>
          <a:p>
            <a:r>
              <a:rPr lang="fr-FR" dirty="0">
                <a:solidFill>
                  <a:srgbClr val="F2D908"/>
                </a:solidFill>
              </a:rPr>
              <a:t>Autonomie</a:t>
            </a:r>
            <a:r>
              <a:rPr lang="fr-FR" dirty="0"/>
              <a:t> : indépendance du jugement et des attitudes</a:t>
            </a:r>
          </a:p>
          <a:p>
            <a:r>
              <a:rPr lang="fr-FR" dirty="0">
                <a:solidFill>
                  <a:srgbClr val="F2D908"/>
                </a:solidFill>
              </a:rPr>
              <a:t>Consistance</a:t>
            </a:r>
            <a:r>
              <a:rPr lang="fr-FR" dirty="0"/>
              <a:t> : le fait de maintenir toujours la même idée</a:t>
            </a:r>
          </a:p>
          <a:p>
            <a:r>
              <a:rPr lang="fr-FR" dirty="0">
                <a:solidFill>
                  <a:srgbClr val="F2D908"/>
                </a:solidFill>
              </a:rPr>
              <a:t>Rigidité</a:t>
            </a:r>
            <a:r>
              <a:rPr lang="fr-FR" dirty="0"/>
              <a:t> : pour influencer, le top serait 50% rigide, 50% souple</a:t>
            </a:r>
          </a:p>
          <a:p>
            <a:r>
              <a:rPr lang="fr-FR" dirty="0">
                <a:solidFill>
                  <a:srgbClr val="F2D908"/>
                </a:solidFill>
              </a:rPr>
              <a:t>Equité</a:t>
            </a:r>
            <a:r>
              <a:rPr lang="fr-FR" i="1" dirty="0"/>
              <a:t> </a:t>
            </a:r>
            <a:r>
              <a:rPr lang="fr-FR" dirty="0"/>
              <a:t>:</a:t>
            </a:r>
            <a:r>
              <a:rPr lang="fr-FR" i="1" dirty="0"/>
              <a:t> </a:t>
            </a:r>
            <a:r>
              <a:rPr lang="fr-FR" dirty="0"/>
              <a:t>souci de la minorité d’établir des relations réciproques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328" y="6783"/>
            <a:ext cx="1805672" cy="13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L’influence perceptive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fr-FR" dirty="0"/>
              <a:t>Variante : </a:t>
            </a:r>
            <a:r>
              <a:rPr lang="fr-FR" dirty="0">
                <a:solidFill>
                  <a:srgbClr val="F2D908"/>
                </a:solidFill>
              </a:rPr>
              <a:t>les absents ont toujours raison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71852" y="2114550"/>
            <a:ext cx="1930860" cy="923925"/>
            <a:chOff x="6115368" y="4140200"/>
            <a:chExt cx="2574479" cy="12319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5-Point Star 19"/>
          <p:cNvSpPr/>
          <p:nvPr/>
        </p:nvSpPr>
        <p:spPr>
          <a:xfrm>
            <a:off x="1620834" y="25453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5-Point Star 20"/>
          <p:cNvSpPr/>
          <p:nvPr/>
        </p:nvSpPr>
        <p:spPr>
          <a:xfrm>
            <a:off x="2857500" y="2559641"/>
            <a:ext cx="252413" cy="274048"/>
          </a:xfrm>
          <a:prstGeom prst="star5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 21"/>
          <p:cNvGrpSpPr/>
          <p:nvPr/>
        </p:nvGrpSpPr>
        <p:grpSpPr>
          <a:xfrm>
            <a:off x="1471852" y="2990850"/>
            <a:ext cx="1930860" cy="923925"/>
            <a:chOff x="6115368" y="4140200"/>
            <a:chExt cx="2574479" cy="12319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5-Point Star 29"/>
          <p:cNvSpPr/>
          <p:nvPr/>
        </p:nvSpPr>
        <p:spPr>
          <a:xfrm>
            <a:off x="1627184" y="34216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 31"/>
          <p:cNvGrpSpPr/>
          <p:nvPr/>
        </p:nvGrpSpPr>
        <p:grpSpPr>
          <a:xfrm>
            <a:off x="1471852" y="3867150"/>
            <a:ext cx="1930860" cy="923925"/>
            <a:chOff x="6115368" y="4140200"/>
            <a:chExt cx="2574479" cy="12319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5-Point Star 39"/>
          <p:cNvSpPr/>
          <p:nvPr/>
        </p:nvSpPr>
        <p:spPr>
          <a:xfrm>
            <a:off x="1811341" y="4297953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41"/>
          <p:cNvGrpSpPr/>
          <p:nvPr/>
        </p:nvGrpSpPr>
        <p:grpSpPr>
          <a:xfrm>
            <a:off x="3630932" y="2114546"/>
            <a:ext cx="1930860" cy="923925"/>
            <a:chOff x="6115368" y="4140200"/>
            <a:chExt cx="2574479" cy="12319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5-Point Star 49"/>
          <p:cNvSpPr/>
          <p:nvPr/>
        </p:nvSpPr>
        <p:spPr>
          <a:xfrm>
            <a:off x="4122828" y="2545349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 51"/>
          <p:cNvGrpSpPr/>
          <p:nvPr/>
        </p:nvGrpSpPr>
        <p:grpSpPr>
          <a:xfrm>
            <a:off x="3630932" y="2990846"/>
            <a:ext cx="1930860" cy="923925"/>
            <a:chOff x="6115368" y="4140200"/>
            <a:chExt cx="2574479" cy="12319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-Point Star 59"/>
          <p:cNvSpPr/>
          <p:nvPr/>
        </p:nvSpPr>
        <p:spPr>
          <a:xfrm>
            <a:off x="4313335" y="3421649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Group 61"/>
          <p:cNvGrpSpPr/>
          <p:nvPr/>
        </p:nvGrpSpPr>
        <p:grpSpPr>
          <a:xfrm>
            <a:off x="3630932" y="3867146"/>
            <a:ext cx="1930860" cy="923925"/>
            <a:chOff x="6115368" y="4140200"/>
            <a:chExt cx="2574479" cy="12319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5-Point Star 69"/>
          <p:cNvSpPr/>
          <p:nvPr/>
        </p:nvSpPr>
        <p:spPr>
          <a:xfrm>
            <a:off x="4472076" y="4297949"/>
            <a:ext cx="252413" cy="274048"/>
          </a:xfrm>
          <a:prstGeom prst="star5">
            <a:avLst>
              <a:gd name="adj" fmla="val 21194"/>
              <a:gd name="hf" fmla="val 105146"/>
              <a:gd name="vf" fmla="val 110557"/>
            </a:avLst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2" name="Group 71"/>
          <p:cNvGrpSpPr/>
          <p:nvPr/>
        </p:nvGrpSpPr>
        <p:grpSpPr>
          <a:xfrm>
            <a:off x="5790013" y="2114541"/>
            <a:ext cx="1930860" cy="923925"/>
            <a:chOff x="6115368" y="4140200"/>
            <a:chExt cx="2574479" cy="12319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5-Point Star 79"/>
          <p:cNvSpPr/>
          <p:nvPr/>
        </p:nvSpPr>
        <p:spPr>
          <a:xfrm>
            <a:off x="6694660" y="25453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2" name="Group 81"/>
          <p:cNvGrpSpPr/>
          <p:nvPr/>
        </p:nvGrpSpPr>
        <p:grpSpPr>
          <a:xfrm>
            <a:off x="5790013" y="2990841"/>
            <a:ext cx="1930860" cy="923925"/>
            <a:chOff x="6115368" y="4140200"/>
            <a:chExt cx="2574479" cy="12319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5-Point Star 89"/>
          <p:cNvSpPr/>
          <p:nvPr/>
        </p:nvSpPr>
        <p:spPr>
          <a:xfrm>
            <a:off x="6700995" y="34216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2" name="Group 91"/>
          <p:cNvGrpSpPr/>
          <p:nvPr/>
        </p:nvGrpSpPr>
        <p:grpSpPr>
          <a:xfrm>
            <a:off x="5790013" y="3867141"/>
            <a:ext cx="1930860" cy="923925"/>
            <a:chOff x="6115368" y="4140200"/>
            <a:chExt cx="2574479" cy="12319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6540500" y="4953000"/>
              <a:ext cx="17653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293100" y="45466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5341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15368" y="4159251"/>
              <a:ext cx="81902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Bleu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903221" y="4140200"/>
              <a:ext cx="7866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Vert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12697" y="4159251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0</a:t>
              </a: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7410450" y="4559300"/>
              <a:ext cx="0" cy="812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5-Point Star 99"/>
          <p:cNvSpPr/>
          <p:nvPr/>
        </p:nvSpPr>
        <p:spPr>
          <a:xfrm>
            <a:off x="6694645" y="4297944"/>
            <a:ext cx="252413" cy="274048"/>
          </a:xfrm>
          <a:prstGeom prst="star5">
            <a:avLst/>
          </a:prstGeom>
          <a:solidFill>
            <a:srgbClr val="3366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1" name="Picture 5">
            <a:extLst>
              <a:ext uri="{FF2B5EF4-FFF2-40B4-BE49-F238E27FC236}">
                <a16:creationId xmlns:a16="http://schemas.microsoft.com/office/drawing/2014/main" id="{5E047F44-677F-7F4F-9D89-192BFD6D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328" y="6783"/>
            <a:ext cx="1805672" cy="13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30" grpId="0" animBg="1"/>
      <p:bldP spid="40" grpId="0" animBg="1"/>
      <p:bldP spid="50" grpId="0" animBg="1"/>
      <p:bldP spid="60" grpId="0" animBg="1"/>
      <p:bldP spid="70" grpId="0" animBg="1"/>
      <p:bldP spid="80" grpId="0" animBg="1"/>
      <p:bldP spid="90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Désir mimétique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502" y="3305175"/>
            <a:ext cx="944118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183" y="3305175"/>
            <a:ext cx="944118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864" y="3305175"/>
            <a:ext cx="944118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546" y="3305175"/>
            <a:ext cx="944118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227" y="3305175"/>
            <a:ext cx="944118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85" y="0"/>
            <a:ext cx="1460315" cy="1201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175" y="1190625"/>
            <a:ext cx="523875" cy="523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6" y="1190625"/>
            <a:ext cx="523875" cy="523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817" y="1190625"/>
            <a:ext cx="523875" cy="5238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637" y="1190625"/>
            <a:ext cx="523875" cy="523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458" y="1190625"/>
            <a:ext cx="523875" cy="52387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95425" y="1862138"/>
            <a:ext cx="6086475" cy="619125"/>
            <a:chOff x="469900" y="2482850"/>
            <a:chExt cx="8115300" cy="8255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1200" y="2482850"/>
              <a:ext cx="4064000" cy="825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900" y="2482850"/>
              <a:ext cx="4064000" cy="825500"/>
            </a:xfrm>
            <a:prstGeom prst="rect">
              <a:avLst/>
            </a:prstGeom>
          </p:spPr>
        </p:pic>
      </p:grpSp>
      <p:sp>
        <p:nvSpPr>
          <p:cNvPr id="22" name="Up Arrow 21"/>
          <p:cNvSpPr/>
          <p:nvPr/>
        </p:nvSpPr>
        <p:spPr>
          <a:xfrm>
            <a:off x="5695950" y="1943100"/>
            <a:ext cx="276225" cy="1257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Up Arrow 22"/>
          <p:cNvSpPr/>
          <p:nvPr/>
        </p:nvSpPr>
        <p:spPr>
          <a:xfrm rot="19560628">
            <a:off x="6419850" y="1800225"/>
            <a:ext cx="276225" cy="1257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Up Arrow 23"/>
          <p:cNvSpPr/>
          <p:nvPr/>
        </p:nvSpPr>
        <p:spPr>
          <a:xfrm rot="2142942">
            <a:off x="4914900" y="2019299"/>
            <a:ext cx="276225" cy="12573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Up Arrow 24"/>
          <p:cNvSpPr/>
          <p:nvPr/>
        </p:nvSpPr>
        <p:spPr>
          <a:xfrm rot="3016383">
            <a:off x="4055736" y="1982646"/>
            <a:ext cx="276225" cy="14604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Up Arrow 25"/>
          <p:cNvSpPr/>
          <p:nvPr/>
        </p:nvSpPr>
        <p:spPr>
          <a:xfrm rot="3761039">
            <a:off x="2975847" y="2073901"/>
            <a:ext cx="276225" cy="15483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000750" y="2543175"/>
            <a:ext cx="962025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2"/>
          </p:cNvCxnSpPr>
          <p:nvPr/>
        </p:nvCxnSpPr>
        <p:spPr>
          <a:xfrm flipV="1">
            <a:off x="4686030" y="2571750"/>
            <a:ext cx="1019446" cy="586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467100" y="2428875"/>
            <a:ext cx="22098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43125" y="2324100"/>
            <a:ext cx="3505200" cy="904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3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e">
  <a:themeElements>
    <a:clrScheme name="Orbite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e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e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EC5CA1F5FE04BABBB56BC71BDEAA9" ma:contentTypeVersion="9" ma:contentTypeDescription="Create a new document." ma:contentTypeScope="" ma:versionID="928e48174bbf1f9a2d58cfe01a6894c2">
  <xsd:schema xmlns:xsd="http://www.w3.org/2001/XMLSchema" xmlns:xs="http://www.w3.org/2001/XMLSchema" xmlns:p="http://schemas.microsoft.com/office/2006/metadata/properties" xmlns:ns2="48a1dfff-0e36-45f9-8749-ce6ca7ff4cd3" xmlns:ns3="c34cfa83-76c0-4894-9040-70483ba9518f" targetNamespace="http://schemas.microsoft.com/office/2006/metadata/properties" ma:root="true" ma:fieldsID="96d7c204dc9d9a54986b7662f74a6009" ns2:_="" ns3:_="">
    <xsd:import namespace="48a1dfff-0e36-45f9-8749-ce6ca7ff4cd3"/>
    <xsd:import namespace="c34cfa83-76c0-4894-9040-70483ba951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1dfff-0e36-45f9-8749-ce6ca7ff4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cfa83-76c0-4894-9040-70483ba9518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40228A-58F8-4626-AB62-9F9FC8E807CD}"/>
</file>

<file path=customXml/itemProps2.xml><?xml version="1.0" encoding="utf-8"?>
<ds:datastoreItem xmlns:ds="http://schemas.openxmlformats.org/officeDocument/2006/customXml" ds:itemID="{61657761-791E-430D-BECD-E62C32A96022}"/>
</file>

<file path=customXml/itemProps3.xml><?xml version="1.0" encoding="utf-8"?>
<ds:datastoreItem xmlns:ds="http://schemas.openxmlformats.org/officeDocument/2006/customXml" ds:itemID="{0E3BE257-6FEF-44CA-B620-D4A9926B6556}"/>
</file>

<file path=docProps/app.xml><?xml version="1.0" encoding="utf-8"?>
<Properties xmlns="http://schemas.openxmlformats.org/officeDocument/2006/extended-properties" xmlns:vt="http://schemas.openxmlformats.org/officeDocument/2006/docPropsVTypes">
  <Template>Orbite.thmx</Template>
  <TotalTime>4296</TotalTime>
  <Words>946</Words>
  <Application>Microsoft Macintosh PowerPoint</Application>
  <PresentationFormat>Affichage à l'écran (16:9)</PresentationFormat>
  <Paragraphs>158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Comic Sans MS</vt:lpstr>
      <vt:lpstr>Interstate-Regular</vt:lpstr>
      <vt:lpstr>Orbite</vt:lpstr>
      <vt:lpstr>Sociologie des Organisations  2021  Séance n° 3</vt:lpstr>
      <vt:lpstr>Comment faire agir ensemble ?</vt:lpstr>
      <vt:lpstr>Pourquoi accepter un ordre ?</vt:lpstr>
      <vt:lpstr>Pourquoi accepter un ordre ?</vt:lpstr>
      <vt:lpstr>Comment amorcer la manipulation ?</vt:lpstr>
      <vt:lpstr>L’influence perceptive</vt:lpstr>
      <vt:lpstr>L’influence perceptive</vt:lpstr>
      <vt:lpstr>L’influence perceptive</vt:lpstr>
      <vt:lpstr>Désir mimétique</vt:lpstr>
      <vt:lpstr>Désir et jouissance</vt:lpstr>
      <vt:lpstr>Le leadership</vt:lpstr>
      <vt:lpstr>5 approches du leadership</vt:lpstr>
      <vt:lpstr>Les formes du leadership (2/3)</vt:lpstr>
      <vt:lpstr>Les formes du leadership (3/3)</vt:lpstr>
      <vt:lpstr>Présentation PowerPoint</vt:lpstr>
    </vt:vector>
  </TitlesOfParts>
  <Company>JFTH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des Organisations</dc:title>
  <dc:creator>bolivar</dc:creator>
  <cp:lastModifiedBy>Michel Sasson</cp:lastModifiedBy>
  <cp:revision>244</cp:revision>
  <dcterms:created xsi:type="dcterms:W3CDTF">2010-09-20T15:38:35Z</dcterms:created>
  <dcterms:modified xsi:type="dcterms:W3CDTF">2021-03-08T17:10:17Z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0x0101003C8EC5CA1F5FE04BABBB56BC71BDEAA9</vt:lpwstr>
  </property>
</Properties>
</file>